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sldIdLst>
    <p:sldId id="298" r:id="rId6"/>
    <p:sldId id="256" r:id="rId7"/>
    <p:sldId id="308" r:id="rId8"/>
    <p:sldId id="307" r:id="rId9"/>
    <p:sldId id="302" r:id="rId10"/>
    <p:sldId id="306" r:id="rId11"/>
    <p:sldId id="309" r:id="rId12"/>
    <p:sldId id="305"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10" r:id="rId33"/>
    <p:sldId id="311" r:id="rId34"/>
    <p:sldId id="334" r:id="rId35"/>
    <p:sldId id="335" r:id="rId36"/>
    <p:sldId id="336" r:id="rId37"/>
    <p:sldId id="332" r:id="rId38"/>
    <p:sldId id="338" r:id="rId39"/>
    <p:sldId id="339" r:id="rId40"/>
    <p:sldId id="340" r:id="rId41"/>
    <p:sldId id="333" r:id="rId42"/>
    <p:sldId id="3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57" userDrawn="1">
          <p15:clr>
            <a:srgbClr val="A4A3A4"/>
          </p15:clr>
        </p15:guide>
        <p15:guide id="2" pos="3727" userDrawn="1">
          <p15:clr>
            <a:srgbClr val="A4A3A4"/>
          </p15:clr>
        </p15:guide>
        <p15:guide id="3" pos="3885" userDrawn="1">
          <p15:clr>
            <a:srgbClr val="A4A3A4"/>
          </p15:clr>
        </p15:guide>
        <p15:guide id="4" orient="horz" pos="3952" userDrawn="1">
          <p15:clr>
            <a:srgbClr val="A4A3A4"/>
          </p15:clr>
        </p15:guide>
        <p15:guide id="5" orient="horz" pos="12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96" autoAdjust="0"/>
  </p:normalViewPr>
  <p:slideViewPr>
    <p:cSldViewPr snapToGrid="0">
      <p:cViewPr varScale="1">
        <p:scale>
          <a:sx n="81" d="100"/>
          <a:sy n="81" d="100"/>
        </p:scale>
        <p:origin x="754" y="62"/>
      </p:cViewPr>
      <p:guideLst>
        <p:guide orient="horz" pos="1457"/>
        <p:guide pos="3727"/>
        <p:guide pos="3885"/>
        <p:guide orient="horz" pos="3952"/>
        <p:guide orient="horz" pos="129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rgbClr val="FFC000"/>
            </a:solidFill>
            <a:ln>
              <a:noFill/>
            </a:ln>
            <a:effectLst/>
          </c:spPr>
          <c:invertIfNegative val="0"/>
          <c:cat>
            <c:strRef>
              <c:f>Sheet1!$A$2:$A$23</c:f>
              <c:strCache>
                <c:ptCount val="22"/>
                <c:pt idx="0">
                  <c:v>previous</c:v>
                </c:pt>
                <c:pt idx="1">
                  <c:v>job_admin.</c:v>
                </c:pt>
                <c:pt idx="2">
                  <c:v>job_student</c:v>
                </c:pt>
                <c:pt idx="3">
                  <c:v>job_technician</c:v>
                </c:pt>
                <c:pt idx="4">
                  <c:v>job_unemployed</c:v>
                </c:pt>
                <c:pt idx="5">
                  <c:v>marital_divorced</c:v>
                </c:pt>
                <c:pt idx="6">
                  <c:v>education_primary</c:v>
                </c:pt>
                <c:pt idx="7">
                  <c:v>education_tertiary</c:v>
                </c:pt>
                <c:pt idx="8">
                  <c:v>loan_no</c:v>
                </c:pt>
                <c:pt idx="9">
                  <c:v>poutcome_failure</c:v>
                </c:pt>
                <c:pt idx="10">
                  <c:v>poutcome_other</c:v>
                </c:pt>
                <c:pt idx="11">
                  <c:v>marital_single</c:v>
                </c:pt>
                <c:pt idx="12">
                  <c:v>contact_telephone</c:v>
                </c:pt>
                <c:pt idx="13">
                  <c:v>housing_no</c:v>
                </c:pt>
                <c:pt idx="14">
                  <c:v>contact_cellular</c:v>
                </c:pt>
                <c:pt idx="15">
                  <c:v>poutcome_success</c:v>
                </c:pt>
                <c:pt idx="16">
                  <c:v>campaign</c:v>
                </c:pt>
                <c:pt idx="17">
                  <c:v>pdays</c:v>
                </c:pt>
                <c:pt idx="18">
                  <c:v>age</c:v>
                </c:pt>
                <c:pt idx="19">
                  <c:v>day</c:v>
                </c:pt>
                <c:pt idx="20">
                  <c:v>balance</c:v>
                </c:pt>
                <c:pt idx="21">
                  <c:v>duration</c:v>
                </c:pt>
              </c:strCache>
            </c:strRef>
          </c:cat>
          <c:val>
            <c:numRef>
              <c:f>Sheet1!$B$2:$B$23</c:f>
              <c:numCache>
                <c:formatCode>_ * #,##0.000_ ;_ * \-#,##0.000_ ;_ * "-"??_ ;_ @_ </c:formatCode>
                <c:ptCount val="22"/>
                <c:pt idx="0">
                  <c:v>7.143E-3</c:v>
                </c:pt>
                <c:pt idx="1">
                  <c:v>7.143E-3</c:v>
                </c:pt>
                <c:pt idx="2">
                  <c:v>7.143E-3</c:v>
                </c:pt>
                <c:pt idx="3">
                  <c:v>7.143E-3</c:v>
                </c:pt>
                <c:pt idx="4">
                  <c:v>7.143E-3</c:v>
                </c:pt>
                <c:pt idx="5">
                  <c:v>7.143E-3</c:v>
                </c:pt>
                <c:pt idx="6">
                  <c:v>7.143E-3</c:v>
                </c:pt>
                <c:pt idx="7">
                  <c:v>7.143E-3</c:v>
                </c:pt>
                <c:pt idx="8">
                  <c:v>7.143E-3</c:v>
                </c:pt>
                <c:pt idx="9">
                  <c:v>7.143E-3</c:v>
                </c:pt>
                <c:pt idx="10">
                  <c:v>7.143E-3</c:v>
                </c:pt>
                <c:pt idx="11">
                  <c:v>1.4286E-2</c:v>
                </c:pt>
                <c:pt idx="12">
                  <c:v>1.4286E-2</c:v>
                </c:pt>
                <c:pt idx="13">
                  <c:v>2.1429E-2</c:v>
                </c:pt>
                <c:pt idx="14">
                  <c:v>2.1429E-2</c:v>
                </c:pt>
                <c:pt idx="15">
                  <c:v>2.1429E-2</c:v>
                </c:pt>
                <c:pt idx="16">
                  <c:v>4.2856999999999999E-2</c:v>
                </c:pt>
                <c:pt idx="17">
                  <c:v>7.1429000000000006E-2</c:v>
                </c:pt>
                <c:pt idx="18">
                  <c:v>7.8571000000000002E-2</c:v>
                </c:pt>
                <c:pt idx="19">
                  <c:v>0.1</c:v>
                </c:pt>
                <c:pt idx="20">
                  <c:v>0.157143</c:v>
                </c:pt>
                <c:pt idx="21">
                  <c:v>0.37857099999999999</c:v>
                </c:pt>
              </c:numCache>
            </c:numRef>
          </c:val>
          <c:extLst>
            <c:ext xmlns:c16="http://schemas.microsoft.com/office/drawing/2014/chart" uri="{C3380CC4-5D6E-409C-BE32-E72D297353CC}">
              <c16:uniqueId val="{00000000-4F32-4B7F-8C4D-F961B28EF031}"/>
            </c:ext>
          </c:extLst>
        </c:ser>
        <c:dLbls>
          <c:showLegendKey val="0"/>
          <c:showVal val="0"/>
          <c:showCatName val="0"/>
          <c:showSerName val="0"/>
          <c:showPercent val="0"/>
          <c:showBubbleSize val="0"/>
        </c:dLbls>
        <c:gapWidth val="182"/>
        <c:axId val="566318584"/>
        <c:axId val="566315704"/>
      </c:barChart>
      <c:catAx>
        <c:axId val="56631858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6315704"/>
        <c:crosses val="autoZero"/>
        <c:auto val="1"/>
        <c:lblAlgn val="ctr"/>
        <c:lblOffset val="100"/>
        <c:noMultiLvlLbl val="0"/>
      </c:catAx>
      <c:valAx>
        <c:axId val="566315704"/>
        <c:scaling>
          <c:orientation val="minMax"/>
        </c:scaling>
        <c:delete val="1"/>
        <c:axPos val="b"/>
        <c:numFmt formatCode="_ * #,##0.000_ ;_ * \-#,##0.000_ ;_ * &quot;-&quot;??_ ;_ @_ " sourceLinked="1"/>
        <c:majorTickMark val="out"/>
        <c:minorTickMark val="none"/>
        <c:tickLblPos val="nextTo"/>
        <c:crossAx val="566318584"/>
        <c:crosses val="autoZero"/>
        <c:crossBetween val="between"/>
      </c:valAx>
      <c:spPr>
        <a:solidFill>
          <a:schemeClr val="bg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7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14607-DE9B-4ED9-8583-C26223CE91E2}" type="doc">
      <dgm:prSet loTypeId="urn:microsoft.com/office/officeart/2005/8/layout/chevron1" loCatId="process" qsTypeId="urn:microsoft.com/office/officeart/2005/8/quickstyle/simple1" qsCatId="simple" csTypeId="urn:microsoft.com/office/officeart/2005/8/colors/accent1_2" csCatId="accent1" phldr="1"/>
      <dgm:spPr/>
    </dgm:pt>
    <dgm:pt modelId="{31505861-3801-4C50-B291-60655F6ECF35}">
      <dgm:prSet phldrT="[Text]" custT="1"/>
      <dgm:spPr>
        <a:solidFill>
          <a:srgbClr val="FFC000"/>
        </a:solidFill>
      </dgm:spPr>
      <dgm:t>
        <a:bodyPr/>
        <a:lstStyle/>
        <a:p>
          <a:r>
            <a:rPr lang="en-IN" sz="1200" dirty="0"/>
            <a:t>Business Understanding</a:t>
          </a:r>
        </a:p>
      </dgm:t>
    </dgm:pt>
    <dgm:pt modelId="{D22FD983-CD36-422B-A3C5-B61C39CB0FEB}" type="parTrans" cxnId="{FF550DF8-9C02-4C10-A736-88BE8E5F70EC}">
      <dgm:prSet/>
      <dgm:spPr/>
      <dgm:t>
        <a:bodyPr/>
        <a:lstStyle/>
        <a:p>
          <a:endParaRPr lang="en-IN" sz="1600"/>
        </a:p>
      </dgm:t>
    </dgm:pt>
    <dgm:pt modelId="{B1E549FA-0340-4D3C-A870-F60662BF3F32}" type="sibTrans" cxnId="{FF550DF8-9C02-4C10-A736-88BE8E5F70EC}">
      <dgm:prSet/>
      <dgm:spPr/>
      <dgm:t>
        <a:bodyPr/>
        <a:lstStyle/>
        <a:p>
          <a:endParaRPr lang="en-IN" sz="1600"/>
        </a:p>
      </dgm:t>
    </dgm:pt>
    <dgm:pt modelId="{73E96853-9612-49CF-8E62-3BEAEA6F25FA}">
      <dgm:prSet phldrT="[Text]" custT="1"/>
      <dgm:spPr>
        <a:solidFill>
          <a:schemeClr val="bg1">
            <a:lumMod val="75000"/>
          </a:schemeClr>
        </a:solidFill>
      </dgm:spPr>
      <dgm:t>
        <a:bodyPr/>
        <a:lstStyle/>
        <a:p>
          <a:r>
            <a:rPr lang="en-IN" sz="1200" dirty="0"/>
            <a:t>Data Gathering</a:t>
          </a:r>
        </a:p>
      </dgm:t>
    </dgm:pt>
    <dgm:pt modelId="{925862E0-F9BC-4297-9451-6750479CCFD2}" type="parTrans" cxnId="{DABAE821-57F1-4F9E-83E8-C85748E12E1E}">
      <dgm:prSet/>
      <dgm:spPr/>
      <dgm:t>
        <a:bodyPr/>
        <a:lstStyle/>
        <a:p>
          <a:endParaRPr lang="en-IN" sz="1600"/>
        </a:p>
      </dgm:t>
    </dgm:pt>
    <dgm:pt modelId="{C710E164-AAB3-4905-B947-7714B20FC903}" type="sibTrans" cxnId="{DABAE821-57F1-4F9E-83E8-C85748E12E1E}">
      <dgm:prSet/>
      <dgm:spPr/>
      <dgm:t>
        <a:bodyPr/>
        <a:lstStyle/>
        <a:p>
          <a:endParaRPr lang="en-IN" sz="1600"/>
        </a:p>
      </dgm:t>
    </dgm:pt>
    <dgm:pt modelId="{66D593F8-24A3-4558-AC6A-AD903F4C4CA2}">
      <dgm:prSet phldrT="[Text]" custT="1"/>
      <dgm:spPr>
        <a:solidFill>
          <a:srgbClr val="FFC000"/>
        </a:solidFill>
      </dgm:spPr>
      <dgm:t>
        <a:bodyPr/>
        <a:lstStyle/>
        <a:p>
          <a:r>
            <a:rPr lang="en-IN" sz="1200" dirty="0"/>
            <a:t>Exploratory Data Analysis</a:t>
          </a:r>
        </a:p>
      </dgm:t>
    </dgm:pt>
    <dgm:pt modelId="{2AA4C8D2-65FD-4044-9031-23E2E69B12C5}" type="parTrans" cxnId="{F3D2B167-8DAE-43D8-BC8F-CBC545F22F04}">
      <dgm:prSet/>
      <dgm:spPr/>
      <dgm:t>
        <a:bodyPr/>
        <a:lstStyle/>
        <a:p>
          <a:endParaRPr lang="en-IN" sz="1600"/>
        </a:p>
      </dgm:t>
    </dgm:pt>
    <dgm:pt modelId="{3B8E6FE9-986A-476F-B4BA-D52C5156C89C}" type="sibTrans" cxnId="{F3D2B167-8DAE-43D8-BC8F-CBC545F22F04}">
      <dgm:prSet/>
      <dgm:spPr/>
      <dgm:t>
        <a:bodyPr/>
        <a:lstStyle/>
        <a:p>
          <a:endParaRPr lang="en-IN" sz="1600"/>
        </a:p>
      </dgm:t>
    </dgm:pt>
    <dgm:pt modelId="{E466F059-8715-4CAC-844E-AD8FBF7F0034}">
      <dgm:prSet custT="1"/>
      <dgm:spPr>
        <a:solidFill>
          <a:schemeClr val="bg1">
            <a:lumMod val="75000"/>
          </a:schemeClr>
        </a:solidFill>
      </dgm:spPr>
      <dgm:t>
        <a:bodyPr/>
        <a:lstStyle/>
        <a:p>
          <a:r>
            <a:rPr lang="en-IN" sz="1200" dirty="0"/>
            <a:t>Data Wrangling</a:t>
          </a:r>
        </a:p>
      </dgm:t>
    </dgm:pt>
    <dgm:pt modelId="{2C8DA30F-700A-4450-9991-73854F8067EE}" type="parTrans" cxnId="{306DA108-8027-46FE-B884-15DE57417C35}">
      <dgm:prSet/>
      <dgm:spPr/>
      <dgm:t>
        <a:bodyPr/>
        <a:lstStyle/>
        <a:p>
          <a:endParaRPr lang="en-IN" sz="1600"/>
        </a:p>
      </dgm:t>
    </dgm:pt>
    <dgm:pt modelId="{19900DAB-8082-47EB-B8D7-5D95A71C9AFC}" type="sibTrans" cxnId="{306DA108-8027-46FE-B884-15DE57417C35}">
      <dgm:prSet/>
      <dgm:spPr/>
      <dgm:t>
        <a:bodyPr/>
        <a:lstStyle/>
        <a:p>
          <a:endParaRPr lang="en-IN" sz="1600"/>
        </a:p>
      </dgm:t>
    </dgm:pt>
    <dgm:pt modelId="{C32B4E27-5AAF-4B84-A704-8F385E11E779}">
      <dgm:prSet custT="1"/>
      <dgm:spPr>
        <a:solidFill>
          <a:srgbClr val="FFC000"/>
        </a:solidFill>
      </dgm:spPr>
      <dgm:t>
        <a:bodyPr/>
        <a:lstStyle/>
        <a:p>
          <a:r>
            <a:rPr lang="en-IN" sz="1200" dirty="0"/>
            <a:t>Model Development</a:t>
          </a:r>
        </a:p>
      </dgm:t>
    </dgm:pt>
    <dgm:pt modelId="{FEF3C8F6-99A5-482C-9C50-70009BE942A5}" type="parTrans" cxnId="{8462059F-A7F3-4FED-8A27-E022856A7013}">
      <dgm:prSet/>
      <dgm:spPr/>
      <dgm:t>
        <a:bodyPr/>
        <a:lstStyle/>
        <a:p>
          <a:endParaRPr lang="en-IN" sz="1600"/>
        </a:p>
      </dgm:t>
    </dgm:pt>
    <dgm:pt modelId="{71383FFF-5D53-4A17-A823-9E5481B700AE}" type="sibTrans" cxnId="{8462059F-A7F3-4FED-8A27-E022856A7013}">
      <dgm:prSet/>
      <dgm:spPr/>
      <dgm:t>
        <a:bodyPr/>
        <a:lstStyle/>
        <a:p>
          <a:endParaRPr lang="en-IN" sz="1600"/>
        </a:p>
      </dgm:t>
    </dgm:pt>
    <dgm:pt modelId="{97D71AF3-83E7-48CC-9CE3-AADEFE1CB497}">
      <dgm:prSet custT="1"/>
      <dgm:spPr>
        <a:solidFill>
          <a:schemeClr val="bg1">
            <a:lumMod val="75000"/>
          </a:schemeClr>
        </a:solidFill>
      </dgm:spPr>
      <dgm:t>
        <a:bodyPr/>
        <a:lstStyle/>
        <a:p>
          <a:r>
            <a:rPr lang="en-IN" sz="1200" dirty="0"/>
            <a:t>Model Validation &amp; Deployment</a:t>
          </a:r>
        </a:p>
      </dgm:t>
    </dgm:pt>
    <dgm:pt modelId="{E6DA05E6-2F06-4DF6-A8F1-20332BC12682}" type="parTrans" cxnId="{EAD391B1-AE29-43DC-B178-9C04C13F88C7}">
      <dgm:prSet/>
      <dgm:spPr/>
      <dgm:t>
        <a:bodyPr/>
        <a:lstStyle/>
        <a:p>
          <a:endParaRPr lang="en-IN" sz="1600"/>
        </a:p>
      </dgm:t>
    </dgm:pt>
    <dgm:pt modelId="{BB408BAF-9AA5-4D8E-8B68-80D45D662265}" type="sibTrans" cxnId="{EAD391B1-AE29-43DC-B178-9C04C13F88C7}">
      <dgm:prSet/>
      <dgm:spPr/>
      <dgm:t>
        <a:bodyPr/>
        <a:lstStyle/>
        <a:p>
          <a:endParaRPr lang="en-IN" sz="1600"/>
        </a:p>
      </dgm:t>
    </dgm:pt>
    <dgm:pt modelId="{26AF83D6-F0CA-4A5F-9460-3711E3D8684A}" type="pres">
      <dgm:prSet presAssocID="{AED14607-DE9B-4ED9-8583-C26223CE91E2}" presName="Name0" presStyleCnt="0">
        <dgm:presLayoutVars>
          <dgm:dir/>
          <dgm:animLvl val="lvl"/>
          <dgm:resizeHandles val="exact"/>
        </dgm:presLayoutVars>
      </dgm:prSet>
      <dgm:spPr/>
    </dgm:pt>
    <dgm:pt modelId="{3D5B0AAB-C4B7-47AF-B05E-249C8694AFC5}" type="pres">
      <dgm:prSet presAssocID="{31505861-3801-4C50-B291-60655F6ECF35}" presName="parTxOnly" presStyleLbl="node1" presStyleIdx="0" presStyleCnt="6">
        <dgm:presLayoutVars>
          <dgm:chMax val="0"/>
          <dgm:chPref val="0"/>
          <dgm:bulletEnabled val="1"/>
        </dgm:presLayoutVars>
      </dgm:prSet>
      <dgm:spPr/>
    </dgm:pt>
    <dgm:pt modelId="{AB4A2167-0310-4B92-907F-0342DCC1E4CF}" type="pres">
      <dgm:prSet presAssocID="{B1E549FA-0340-4D3C-A870-F60662BF3F32}" presName="parTxOnlySpace" presStyleCnt="0"/>
      <dgm:spPr/>
    </dgm:pt>
    <dgm:pt modelId="{FD1293CB-8894-4F46-90B6-AFC6D6FD07CC}" type="pres">
      <dgm:prSet presAssocID="{73E96853-9612-49CF-8E62-3BEAEA6F25FA}" presName="parTxOnly" presStyleLbl="node1" presStyleIdx="1" presStyleCnt="6">
        <dgm:presLayoutVars>
          <dgm:chMax val="0"/>
          <dgm:chPref val="0"/>
          <dgm:bulletEnabled val="1"/>
        </dgm:presLayoutVars>
      </dgm:prSet>
      <dgm:spPr/>
    </dgm:pt>
    <dgm:pt modelId="{099078C2-DE26-4C7B-BA13-3F5EDF694B33}" type="pres">
      <dgm:prSet presAssocID="{C710E164-AAB3-4905-B947-7714B20FC903}" presName="parTxOnlySpace" presStyleCnt="0"/>
      <dgm:spPr/>
    </dgm:pt>
    <dgm:pt modelId="{62B69520-F4B4-4F01-B15F-655D110E2D36}" type="pres">
      <dgm:prSet presAssocID="{66D593F8-24A3-4558-AC6A-AD903F4C4CA2}" presName="parTxOnly" presStyleLbl="node1" presStyleIdx="2" presStyleCnt="6">
        <dgm:presLayoutVars>
          <dgm:chMax val="0"/>
          <dgm:chPref val="0"/>
          <dgm:bulletEnabled val="1"/>
        </dgm:presLayoutVars>
      </dgm:prSet>
      <dgm:spPr/>
    </dgm:pt>
    <dgm:pt modelId="{9F76EEF2-A8F8-4451-9BA3-D1C45C09B9E8}" type="pres">
      <dgm:prSet presAssocID="{3B8E6FE9-986A-476F-B4BA-D52C5156C89C}" presName="parTxOnlySpace" presStyleCnt="0"/>
      <dgm:spPr/>
    </dgm:pt>
    <dgm:pt modelId="{64FA044B-AED3-4972-B790-9DAFDC935BDB}" type="pres">
      <dgm:prSet presAssocID="{E466F059-8715-4CAC-844E-AD8FBF7F0034}" presName="parTxOnly" presStyleLbl="node1" presStyleIdx="3" presStyleCnt="6">
        <dgm:presLayoutVars>
          <dgm:chMax val="0"/>
          <dgm:chPref val="0"/>
          <dgm:bulletEnabled val="1"/>
        </dgm:presLayoutVars>
      </dgm:prSet>
      <dgm:spPr/>
    </dgm:pt>
    <dgm:pt modelId="{EF627277-CFE7-4415-8670-E0BE72CC09CD}" type="pres">
      <dgm:prSet presAssocID="{19900DAB-8082-47EB-B8D7-5D95A71C9AFC}" presName="parTxOnlySpace" presStyleCnt="0"/>
      <dgm:spPr/>
    </dgm:pt>
    <dgm:pt modelId="{F7986CEA-2B1A-405D-ACBB-37FA124D8597}" type="pres">
      <dgm:prSet presAssocID="{C32B4E27-5AAF-4B84-A704-8F385E11E779}" presName="parTxOnly" presStyleLbl="node1" presStyleIdx="4" presStyleCnt="6">
        <dgm:presLayoutVars>
          <dgm:chMax val="0"/>
          <dgm:chPref val="0"/>
          <dgm:bulletEnabled val="1"/>
        </dgm:presLayoutVars>
      </dgm:prSet>
      <dgm:spPr/>
    </dgm:pt>
    <dgm:pt modelId="{E8921851-038B-423D-9109-D9977FB5DAF8}" type="pres">
      <dgm:prSet presAssocID="{71383FFF-5D53-4A17-A823-9E5481B700AE}" presName="parTxOnlySpace" presStyleCnt="0"/>
      <dgm:spPr/>
    </dgm:pt>
    <dgm:pt modelId="{1D3FD364-7ECD-4A88-92B1-7D03B090E7D9}" type="pres">
      <dgm:prSet presAssocID="{97D71AF3-83E7-48CC-9CE3-AADEFE1CB497}" presName="parTxOnly" presStyleLbl="node1" presStyleIdx="5" presStyleCnt="6">
        <dgm:presLayoutVars>
          <dgm:chMax val="0"/>
          <dgm:chPref val="0"/>
          <dgm:bulletEnabled val="1"/>
        </dgm:presLayoutVars>
      </dgm:prSet>
      <dgm:spPr/>
    </dgm:pt>
  </dgm:ptLst>
  <dgm:cxnLst>
    <dgm:cxn modelId="{306DA108-8027-46FE-B884-15DE57417C35}" srcId="{AED14607-DE9B-4ED9-8583-C26223CE91E2}" destId="{E466F059-8715-4CAC-844E-AD8FBF7F0034}" srcOrd="3" destOrd="0" parTransId="{2C8DA30F-700A-4450-9991-73854F8067EE}" sibTransId="{19900DAB-8082-47EB-B8D7-5D95A71C9AFC}"/>
    <dgm:cxn modelId="{DABAE821-57F1-4F9E-83E8-C85748E12E1E}" srcId="{AED14607-DE9B-4ED9-8583-C26223CE91E2}" destId="{73E96853-9612-49CF-8E62-3BEAEA6F25FA}" srcOrd="1" destOrd="0" parTransId="{925862E0-F9BC-4297-9451-6750479CCFD2}" sibTransId="{C710E164-AAB3-4905-B947-7714B20FC903}"/>
    <dgm:cxn modelId="{48F6875C-61AB-4261-A60A-46DF12CB8550}" type="presOf" srcId="{73E96853-9612-49CF-8E62-3BEAEA6F25FA}" destId="{FD1293CB-8894-4F46-90B6-AFC6D6FD07CC}" srcOrd="0" destOrd="0" presId="urn:microsoft.com/office/officeart/2005/8/layout/chevron1"/>
    <dgm:cxn modelId="{F3D2B167-8DAE-43D8-BC8F-CBC545F22F04}" srcId="{AED14607-DE9B-4ED9-8583-C26223CE91E2}" destId="{66D593F8-24A3-4558-AC6A-AD903F4C4CA2}" srcOrd="2" destOrd="0" parTransId="{2AA4C8D2-65FD-4044-9031-23E2E69B12C5}" sibTransId="{3B8E6FE9-986A-476F-B4BA-D52C5156C89C}"/>
    <dgm:cxn modelId="{4DE7336C-4297-4846-992B-C14F39931613}" type="presOf" srcId="{31505861-3801-4C50-B291-60655F6ECF35}" destId="{3D5B0AAB-C4B7-47AF-B05E-249C8694AFC5}" srcOrd="0" destOrd="0" presId="urn:microsoft.com/office/officeart/2005/8/layout/chevron1"/>
    <dgm:cxn modelId="{F2B0328B-BAA6-4064-9523-2D47CEAE0303}" type="presOf" srcId="{E466F059-8715-4CAC-844E-AD8FBF7F0034}" destId="{64FA044B-AED3-4972-B790-9DAFDC935BDB}" srcOrd="0" destOrd="0" presId="urn:microsoft.com/office/officeart/2005/8/layout/chevron1"/>
    <dgm:cxn modelId="{8462059F-A7F3-4FED-8A27-E022856A7013}" srcId="{AED14607-DE9B-4ED9-8583-C26223CE91E2}" destId="{C32B4E27-5AAF-4B84-A704-8F385E11E779}" srcOrd="4" destOrd="0" parTransId="{FEF3C8F6-99A5-482C-9C50-70009BE942A5}" sibTransId="{71383FFF-5D53-4A17-A823-9E5481B700AE}"/>
    <dgm:cxn modelId="{EAD391B1-AE29-43DC-B178-9C04C13F88C7}" srcId="{AED14607-DE9B-4ED9-8583-C26223CE91E2}" destId="{97D71AF3-83E7-48CC-9CE3-AADEFE1CB497}" srcOrd="5" destOrd="0" parTransId="{E6DA05E6-2F06-4DF6-A8F1-20332BC12682}" sibTransId="{BB408BAF-9AA5-4D8E-8B68-80D45D662265}"/>
    <dgm:cxn modelId="{418C3AB4-CB5A-4C00-944B-F45E5EB330C9}" type="presOf" srcId="{66D593F8-24A3-4558-AC6A-AD903F4C4CA2}" destId="{62B69520-F4B4-4F01-B15F-655D110E2D36}" srcOrd="0" destOrd="0" presId="urn:microsoft.com/office/officeart/2005/8/layout/chevron1"/>
    <dgm:cxn modelId="{B402D1B7-0FE6-45BC-8BAE-EF5CB3649305}" type="presOf" srcId="{97D71AF3-83E7-48CC-9CE3-AADEFE1CB497}" destId="{1D3FD364-7ECD-4A88-92B1-7D03B090E7D9}" srcOrd="0" destOrd="0" presId="urn:microsoft.com/office/officeart/2005/8/layout/chevron1"/>
    <dgm:cxn modelId="{EF8F91F3-6412-457A-83A5-91873D300B65}" type="presOf" srcId="{AED14607-DE9B-4ED9-8583-C26223CE91E2}" destId="{26AF83D6-F0CA-4A5F-9460-3711E3D8684A}" srcOrd="0" destOrd="0" presId="urn:microsoft.com/office/officeart/2005/8/layout/chevron1"/>
    <dgm:cxn modelId="{FF550DF8-9C02-4C10-A736-88BE8E5F70EC}" srcId="{AED14607-DE9B-4ED9-8583-C26223CE91E2}" destId="{31505861-3801-4C50-B291-60655F6ECF35}" srcOrd="0" destOrd="0" parTransId="{D22FD983-CD36-422B-A3C5-B61C39CB0FEB}" sibTransId="{B1E549FA-0340-4D3C-A870-F60662BF3F32}"/>
    <dgm:cxn modelId="{CCF9ECFE-D091-481F-ADD8-F8B56ABF43E0}" type="presOf" srcId="{C32B4E27-5AAF-4B84-A704-8F385E11E779}" destId="{F7986CEA-2B1A-405D-ACBB-37FA124D8597}" srcOrd="0" destOrd="0" presId="urn:microsoft.com/office/officeart/2005/8/layout/chevron1"/>
    <dgm:cxn modelId="{51AB0B87-248E-48FD-B90E-07419AF05CF0}" type="presParOf" srcId="{26AF83D6-F0CA-4A5F-9460-3711E3D8684A}" destId="{3D5B0AAB-C4B7-47AF-B05E-249C8694AFC5}" srcOrd="0" destOrd="0" presId="urn:microsoft.com/office/officeart/2005/8/layout/chevron1"/>
    <dgm:cxn modelId="{CDDAFDC5-D23A-4B96-BE5C-4456B0F43C68}" type="presParOf" srcId="{26AF83D6-F0CA-4A5F-9460-3711E3D8684A}" destId="{AB4A2167-0310-4B92-907F-0342DCC1E4CF}" srcOrd="1" destOrd="0" presId="urn:microsoft.com/office/officeart/2005/8/layout/chevron1"/>
    <dgm:cxn modelId="{1A82CF42-FCB7-4160-A2C5-F4FE19DB4F38}" type="presParOf" srcId="{26AF83D6-F0CA-4A5F-9460-3711E3D8684A}" destId="{FD1293CB-8894-4F46-90B6-AFC6D6FD07CC}" srcOrd="2" destOrd="0" presId="urn:microsoft.com/office/officeart/2005/8/layout/chevron1"/>
    <dgm:cxn modelId="{C4871768-88A0-45E3-A0D2-A708892F8DAF}" type="presParOf" srcId="{26AF83D6-F0CA-4A5F-9460-3711E3D8684A}" destId="{099078C2-DE26-4C7B-BA13-3F5EDF694B33}" srcOrd="3" destOrd="0" presId="urn:microsoft.com/office/officeart/2005/8/layout/chevron1"/>
    <dgm:cxn modelId="{9E6A0E3A-C9E2-45BD-AD62-5F1FB49F0512}" type="presParOf" srcId="{26AF83D6-F0CA-4A5F-9460-3711E3D8684A}" destId="{62B69520-F4B4-4F01-B15F-655D110E2D36}" srcOrd="4" destOrd="0" presId="urn:microsoft.com/office/officeart/2005/8/layout/chevron1"/>
    <dgm:cxn modelId="{A5B2ABC9-6237-4E51-BBFA-16C4EA3382F0}" type="presParOf" srcId="{26AF83D6-F0CA-4A5F-9460-3711E3D8684A}" destId="{9F76EEF2-A8F8-4451-9BA3-D1C45C09B9E8}" srcOrd="5" destOrd="0" presId="urn:microsoft.com/office/officeart/2005/8/layout/chevron1"/>
    <dgm:cxn modelId="{7CF0E23F-07E4-4828-A949-0D0342B455F7}" type="presParOf" srcId="{26AF83D6-F0CA-4A5F-9460-3711E3D8684A}" destId="{64FA044B-AED3-4972-B790-9DAFDC935BDB}" srcOrd="6" destOrd="0" presId="urn:microsoft.com/office/officeart/2005/8/layout/chevron1"/>
    <dgm:cxn modelId="{FCDDE30E-E4F9-40D6-A854-1184D6163EAB}" type="presParOf" srcId="{26AF83D6-F0CA-4A5F-9460-3711E3D8684A}" destId="{EF627277-CFE7-4415-8670-E0BE72CC09CD}" srcOrd="7" destOrd="0" presId="urn:microsoft.com/office/officeart/2005/8/layout/chevron1"/>
    <dgm:cxn modelId="{82894F13-F164-4DFF-B654-894F9A60ED34}" type="presParOf" srcId="{26AF83D6-F0CA-4A5F-9460-3711E3D8684A}" destId="{F7986CEA-2B1A-405D-ACBB-37FA124D8597}" srcOrd="8" destOrd="0" presId="urn:microsoft.com/office/officeart/2005/8/layout/chevron1"/>
    <dgm:cxn modelId="{E5363F06-FB23-42C8-BF64-3204FAF78840}" type="presParOf" srcId="{26AF83D6-F0CA-4A5F-9460-3711E3D8684A}" destId="{E8921851-038B-423D-9109-D9977FB5DAF8}" srcOrd="9" destOrd="0" presId="urn:microsoft.com/office/officeart/2005/8/layout/chevron1"/>
    <dgm:cxn modelId="{4F2F9446-40F5-4F54-BBF7-A0D45D3EED84}" type="presParOf" srcId="{26AF83D6-F0CA-4A5F-9460-3711E3D8684A}" destId="{1D3FD364-7ECD-4A88-92B1-7D03B090E7D9}"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B0AAB-C4B7-47AF-B05E-249C8694AFC5}">
      <dsp:nvSpPr>
        <dsp:cNvPr id="0" name=""/>
        <dsp:cNvSpPr/>
      </dsp:nvSpPr>
      <dsp:spPr>
        <a:xfrm>
          <a:off x="5092" y="0"/>
          <a:ext cx="1894554" cy="496834"/>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Business Understanding</a:t>
          </a:r>
        </a:p>
      </dsp:txBody>
      <dsp:txXfrm>
        <a:off x="253509" y="0"/>
        <a:ext cx="1397720" cy="496834"/>
      </dsp:txXfrm>
    </dsp:sp>
    <dsp:sp modelId="{FD1293CB-8894-4F46-90B6-AFC6D6FD07CC}">
      <dsp:nvSpPr>
        <dsp:cNvPr id="0" name=""/>
        <dsp:cNvSpPr/>
      </dsp:nvSpPr>
      <dsp:spPr>
        <a:xfrm>
          <a:off x="1710191" y="0"/>
          <a:ext cx="1894554" cy="496834"/>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Data Gathering</a:t>
          </a:r>
        </a:p>
      </dsp:txBody>
      <dsp:txXfrm>
        <a:off x="1958608" y="0"/>
        <a:ext cx="1397720" cy="496834"/>
      </dsp:txXfrm>
    </dsp:sp>
    <dsp:sp modelId="{62B69520-F4B4-4F01-B15F-655D110E2D36}">
      <dsp:nvSpPr>
        <dsp:cNvPr id="0" name=""/>
        <dsp:cNvSpPr/>
      </dsp:nvSpPr>
      <dsp:spPr>
        <a:xfrm>
          <a:off x="3415290" y="0"/>
          <a:ext cx="1894554" cy="496834"/>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Exploratory Data Analysis</a:t>
          </a:r>
        </a:p>
      </dsp:txBody>
      <dsp:txXfrm>
        <a:off x="3663707" y="0"/>
        <a:ext cx="1397720" cy="496834"/>
      </dsp:txXfrm>
    </dsp:sp>
    <dsp:sp modelId="{64FA044B-AED3-4972-B790-9DAFDC935BDB}">
      <dsp:nvSpPr>
        <dsp:cNvPr id="0" name=""/>
        <dsp:cNvSpPr/>
      </dsp:nvSpPr>
      <dsp:spPr>
        <a:xfrm>
          <a:off x="5120389" y="0"/>
          <a:ext cx="1894554" cy="496834"/>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Data Wrangling</a:t>
          </a:r>
        </a:p>
      </dsp:txBody>
      <dsp:txXfrm>
        <a:off x="5368806" y="0"/>
        <a:ext cx="1397720" cy="496834"/>
      </dsp:txXfrm>
    </dsp:sp>
    <dsp:sp modelId="{F7986CEA-2B1A-405D-ACBB-37FA124D8597}">
      <dsp:nvSpPr>
        <dsp:cNvPr id="0" name=""/>
        <dsp:cNvSpPr/>
      </dsp:nvSpPr>
      <dsp:spPr>
        <a:xfrm>
          <a:off x="6825488" y="0"/>
          <a:ext cx="1894554" cy="496834"/>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Model Development</a:t>
          </a:r>
        </a:p>
      </dsp:txBody>
      <dsp:txXfrm>
        <a:off x="7073905" y="0"/>
        <a:ext cx="1397720" cy="496834"/>
      </dsp:txXfrm>
    </dsp:sp>
    <dsp:sp modelId="{1D3FD364-7ECD-4A88-92B1-7D03B090E7D9}">
      <dsp:nvSpPr>
        <dsp:cNvPr id="0" name=""/>
        <dsp:cNvSpPr/>
      </dsp:nvSpPr>
      <dsp:spPr>
        <a:xfrm>
          <a:off x="8530587" y="0"/>
          <a:ext cx="1894554" cy="496834"/>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Model Validation &amp; Deployment</a:t>
          </a:r>
        </a:p>
      </dsp:txBody>
      <dsp:txXfrm>
        <a:off x="8779004" y="0"/>
        <a:ext cx="1397720" cy="4968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61C4-908D-2354-3963-E365417C2A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EF95CB5-0F88-821D-2FA8-89F966C6C2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9070FC-EB83-65F6-3581-C0BBFF78701D}"/>
              </a:ext>
            </a:extLst>
          </p:cNvPr>
          <p:cNvSpPr>
            <a:spLocks noGrp="1"/>
          </p:cNvSpPr>
          <p:nvPr>
            <p:ph type="dt" sz="half" idx="10"/>
          </p:nvPr>
        </p:nvSpPr>
        <p:spPr/>
        <p:txBody>
          <a:bodyPr/>
          <a:lstStyle/>
          <a:p>
            <a:fld id="{B389827D-C58D-45E0-A5CA-354DE585AC03}" type="datetimeFigureOut">
              <a:rPr lang="en-IN" smtClean="0"/>
              <a:t>13-08-2022</a:t>
            </a:fld>
            <a:endParaRPr lang="en-IN"/>
          </a:p>
        </p:txBody>
      </p:sp>
      <p:sp>
        <p:nvSpPr>
          <p:cNvPr id="5" name="Footer Placeholder 4">
            <a:extLst>
              <a:ext uri="{FF2B5EF4-FFF2-40B4-BE49-F238E27FC236}">
                <a16:creationId xmlns:a16="http://schemas.microsoft.com/office/drawing/2014/main" id="{3A27FD21-117B-8B10-EC3B-F221AD256A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7109B2-4594-34F0-730B-9A7744983E4D}"/>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884065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B4C5-8510-3165-62C4-FC5614D0B8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F38A91-8B55-3826-E505-C199490A6A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3B49DB-85AE-4018-E6FB-B62F9FB6B4E4}"/>
              </a:ext>
            </a:extLst>
          </p:cNvPr>
          <p:cNvSpPr>
            <a:spLocks noGrp="1"/>
          </p:cNvSpPr>
          <p:nvPr>
            <p:ph type="dt" sz="half" idx="10"/>
          </p:nvPr>
        </p:nvSpPr>
        <p:spPr/>
        <p:txBody>
          <a:bodyPr/>
          <a:lstStyle/>
          <a:p>
            <a:fld id="{B389827D-C58D-45E0-A5CA-354DE585AC03}" type="datetimeFigureOut">
              <a:rPr lang="en-IN" smtClean="0"/>
              <a:t>13-08-2022</a:t>
            </a:fld>
            <a:endParaRPr lang="en-IN"/>
          </a:p>
        </p:txBody>
      </p:sp>
      <p:sp>
        <p:nvSpPr>
          <p:cNvPr id="5" name="Footer Placeholder 4">
            <a:extLst>
              <a:ext uri="{FF2B5EF4-FFF2-40B4-BE49-F238E27FC236}">
                <a16:creationId xmlns:a16="http://schemas.microsoft.com/office/drawing/2014/main" id="{76EB3624-6F37-4C14-2D7D-D5BC2CEACE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88F85D-B6A1-CF4B-63E6-7BFDCE54103C}"/>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1007807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691F-5BD9-28A9-C21C-64A3C8C9B7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33A761-0FA5-2444-1972-7A76EEA110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72588-6C89-C10E-091E-82F6C5503E57}"/>
              </a:ext>
            </a:extLst>
          </p:cNvPr>
          <p:cNvSpPr>
            <a:spLocks noGrp="1"/>
          </p:cNvSpPr>
          <p:nvPr>
            <p:ph type="dt" sz="half" idx="10"/>
          </p:nvPr>
        </p:nvSpPr>
        <p:spPr/>
        <p:txBody>
          <a:bodyPr/>
          <a:lstStyle/>
          <a:p>
            <a:fld id="{B389827D-C58D-45E0-A5CA-354DE585AC03}" type="datetimeFigureOut">
              <a:rPr lang="en-IN" smtClean="0"/>
              <a:t>13-08-2022</a:t>
            </a:fld>
            <a:endParaRPr lang="en-IN"/>
          </a:p>
        </p:txBody>
      </p:sp>
      <p:sp>
        <p:nvSpPr>
          <p:cNvPr id="5" name="Footer Placeholder 4">
            <a:extLst>
              <a:ext uri="{FF2B5EF4-FFF2-40B4-BE49-F238E27FC236}">
                <a16:creationId xmlns:a16="http://schemas.microsoft.com/office/drawing/2014/main" id="{68EFFA01-9C0B-C795-FBF1-9242EDC47F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20BB42-84DE-AA1C-31FD-C62B5D004CB5}"/>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1714251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3F5B-3E05-C81A-8031-AB1E8ED91E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54E35A-FBDB-DF23-B104-7F2E25CC62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62A8857-954C-C907-33FA-4723889108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CE8705-0DD5-439F-E54E-A69AF2B9CDB6}"/>
              </a:ext>
            </a:extLst>
          </p:cNvPr>
          <p:cNvSpPr>
            <a:spLocks noGrp="1"/>
          </p:cNvSpPr>
          <p:nvPr>
            <p:ph type="dt" sz="half" idx="10"/>
          </p:nvPr>
        </p:nvSpPr>
        <p:spPr/>
        <p:txBody>
          <a:bodyPr/>
          <a:lstStyle/>
          <a:p>
            <a:fld id="{B389827D-C58D-45E0-A5CA-354DE585AC03}" type="datetimeFigureOut">
              <a:rPr lang="en-IN" smtClean="0"/>
              <a:t>13-08-2022</a:t>
            </a:fld>
            <a:endParaRPr lang="en-IN"/>
          </a:p>
        </p:txBody>
      </p:sp>
      <p:sp>
        <p:nvSpPr>
          <p:cNvPr id="6" name="Footer Placeholder 5">
            <a:extLst>
              <a:ext uri="{FF2B5EF4-FFF2-40B4-BE49-F238E27FC236}">
                <a16:creationId xmlns:a16="http://schemas.microsoft.com/office/drawing/2014/main" id="{DF72CC6F-F24F-DE29-6322-244AEE978A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737DB1-83AE-30FF-E6F2-A344273F52E6}"/>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1455940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DB41-0E0F-5289-AB34-EFA7BB000C0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CF5DB0-21C7-7F2E-3BEF-CE32D3753F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EC0895-C4BF-1B42-94C1-400C2FE6E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C53B919-C4E1-C44B-CB94-6A2E69969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8EBA01-C144-BE37-2750-C02E43E864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EAAA032-3EDB-14D5-F6F1-4CE6FF968E9F}"/>
              </a:ext>
            </a:extLst>
          </p:cNvPr>
          <p:cNvSpPr>
            <a:spLocks noGrp="1"/>
          </p:cNvSpPr>
          <p:nvPr>
            <p:ph type="dt" sz="half" idx="10"/>
          </p:nvPr>
        </p:nvSpPr>
        <p:spPr/>
        <p:txBody>
          <a:bodyPr/>
          <a:lstStyle/>
          <a:p>
            <a:fld id="{B389827D-C58D-45E0-A5CA-354DE585AC03}" type="datetimeFigureOut">
              <a:rPr lang="en-IN" smtClean="0"/>
              <a:t>13-08-2022</a:t>
            </a:fld>
            <a:endParaRPr lang="en-IN"/>
          </a:p>
        </p:txBody>
      </p:sp>
      <p:sp>
        <p:nvSpPr>
          <p:cNvPr id="8" name="Footer Placeholder 7">
            <a:extLst>
              <a:ext uri="{FF2B5EF4-FFF2-40B4-BE49-F238E27FC236}">
                <a16:creationId xmlns:a16="http://schemas.microsoft.com/office/drawing/2014/main" id="{0CD30136-0DCD-B27C-0F76-1D07AAB8B4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FA04D57-E4AD-F0DB-CD49-A95D8A6EBDE6}"/>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407581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FB11A-8C92-7D58-A3EF-0E04BF8ECA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B8BCC0-78EB-3CE3-CCAF-F69DEA9A40DE}"/>
              </a:ext>
            </a:extLst>
          </p:cNvPr>
          <p:cNvSpPr>
            <a:spLocks noGrp="1"/>
          </p:cNvSpPr>
          <p:nvPr>
            <p:ph type="dt" sz="half" idx="10"/>
          </p:nvPr>
        </p:nvSpPr>
        <p:spPr/>
        <p:txBody>
          <a:bodyPr/>
          <a:lstStyle/>
          <a:p>
            <a:fld id="{B389827D-C58D-45E0-A5CA-354DE585AC03}" type="datetimeFigureOut">
              <a:rPr lang="en-IN" smtClean="0"/>
              <a:t>13-08-2022</a:t>
            </a:fld>
            <a:endParaRPr lang="en-IN"/>
          </a:p>
        </p:txBody>
      </p:sp>
      <p:sp>
        <p:nvSpPr>
          <p:cNvPr id="4" name="Footer Placeholder 3">
            <a:extLst>
              <a:ext uri="{FF2B5EF4-FFF2-40B4-BE49-F238E27FC236}">
                <a16:creationId xmlns:a16="http://schemas.microsoft.com/office/drawing/2014/main" id="{6ACDD5D2-4FAC-0C11-0486-8B72C11B674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EC2C0AC-DC6C-BCAD-2EBD-323F3997035E}"/>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48187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891290-C068-CE7E-A13D-779D975C1FAB}"/>
              </a:ext>
            </a:extLst>
          </p:cNvPr>
          <p:cNvSpPr>
            <a:spLocks noGrp="1"/>
          </p:cNvSpPr>
          <p:nvPr>
            <p:ph type="dt" sz="half" idx="10"/>
          </p:nvPr>
        </p:nvSpPr>
        <p:spPr/>
        <p:txBody>
          <a:bodyPr/>
          <a:lstStyle/>
          <a:p>
            <a:fld id="{B389827D-C58D-45E0-A5CA-354DE585AC03}" type="datetimeFigureOut">
              <a:rPr lang="en-IN" smtClean="0"/>
              <a:t>13-08-2022</a:t>
            </a:fld>
            <a:endParaRPr lang="en-IN"/>
          </a:p>
        </p:txBody>
      </p:sp>
      <p:sp>
        <p:nvSpPr>
          <p:cNvPr id="3" name="Footer Placeholder 2">
            <a:extLst>
              <a:ext uri="{FF2B5EF4-FFF2-40B4-BE49-F238E27FC236}">
                <a16:creationId xmlns:a16="http://schemas.microsoft.com/office/drawing/2014/main" id="{C52815ED-B224-0F4B-1D9E-428910B65B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0B6124A-24DB-C4C9-6B21-5DB8BC843B31}"/>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218832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6B91-4F74-4597-D4C1-CF0386526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C85F4B0-09AD-1E6B-4239-7755C2F685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DD82A2-41FB-53F4-082A-B69E920315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425E0-F0F1-C72F-81EC-8543555B41ED}"/>
              </a:ext>
            </a:extLst>
          </p:cNvPr>
          <p:cNvSpPr>
            <a:spLocks noGrp="1"/>
          </p:cNvSpPr>
          <p:nvPr>
            <p:ph type="dt" sz="half" idx="10"/>
          </p:nvPr>
        </p:nvSpPr>
        <p:spPr/>
        <p:txBody>
          <a:bodyPr/>
          <a:lstStyle/>
          <a:p>
            <a:fld id="{B389827D-C58D-45E0-A5CA-354DE585AC03}" type="datetimeFigureOut">
              <a:rPr lang="en-IN" smtClean="0"/>
              <a:t>13-08-2022</a:t>
            </a:fld>
            <a:endParaRPr lang="en-IN"/>
          </a:p>
        </p:txBody>
      </p:sp>
      <p:sp>
        <p:nvSpPr>
          <p:cNvPr id="6" name="Footer Placeholder 5">
            <a:extLst>
              <a:ext uri="{FF2B5EF4-FFF2-40B4-BE49-F238E27FC236}">
                <a16:creationId xmlns:a16="http://schemas.microsoft.com/office/drawing/2014/main" id="{B5B9DA37-266B-BA62-50C6-249960C11B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029BFF-6269-ABBD-166C-B8B8D8233EA8}"/>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1382177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7F606-C22D-65FC-41C5-FAD8B9272D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C64D6C-1E87-B6A6-F6BD-816C1E70B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F78E83-1169-D4CC-9598-ABDD9AA7A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085B98-DC7B-43EA-0900-4F125784F296}"/>
              </a:ext>
            </a:extLst>
          </p:cNvPr>
          <p:cNvSpPr>
            <a:spLocks noGrp="1"/>
          </p:cNvSpPr>
          <p:nvPr>
            <p:ph type="dt" sz="half" idx="10"/>
          </p:nvPr>
        </p:nvSpPr>
        <p:spPr/>
        <p:txBody>
          <a:bodyPr/>
          <a:lstStyle/>
          <a:p>
            <a:fld id="{B389827D-C58D-45E0-A5CA-354DE585AC03}" type="datetimeFigureOut">
              <a:rPr lang="en-IN" smtClean="0"/>
              <a:t>13-08-2022</a:t>
            </a:fld>
            <a:endParaRPr lang="en-IN"/>
          </a:p>
        </p:txBody>
      </p:sp>
      <p:sp>
        <p:nvSpPr>
          <p:cNvPr id="6" name="Footer Placeholder 5">
            <a:extLst>
              <a:ext uri="{FF2B5EF4-FFF2-40B4-BE49-F238E27FC236}">
                <a16:creationId xmlns:a16="http://schemas.microsoft.com/office/drawing/2014/main" id="{8E940106-4D48-195D-357A-9FFAA3D53F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0BFA0B-678A-A675-C1E6-F25A2530D0C2}"/>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535336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7BF8-77F4-CF43-DDF1-1A812F3492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C46E7C-8F13-036D-5F0C-0944264759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794BE2-4898-EA11-AF97-2FDC68B6F2A6}"/>
              </a:ext>
            </a:extLst>
          </p:cNvPr>
          <p:cNvSpPr>
            <a:spLocks noGrp="1"/>
          </p:cNvSpPr>
          <p:nvPr>
            <p:ph type="dt" sz="half" idx="10"/>
          </p:nvPr>
        </p:nvSpPr>
        <p:spPr/>
        <p:txBody>
          <a:bodyPr/>
          <a:lstStyle/>
          <a:p>
            <a:fld id="{B389827D-C58D-45E0-A5CA-354DE585AC03}" type="datetimeFigureOut">
              <a:rPr lang="en-IN" smtClean="0"/>
              <a:t>13-08-2022</a:t>
            </a:fld>
            <a:endParaRPr lang="en-IN"/>
          </a:p>
        </p:txBody>
      </p:sp>
      <p:sp>
        <p:nvSpPr>
          <p:cNvPr id="5" name="Footer Placeholder 4">
            <a:extLst>
              <a:ext uri="{FF2B5EF4-FFF2-40B4-BE49-F238E27FC236}">
                <a16:creationId xmlns:a16="http://schemas.microsoft.com/office/drawing/2014/main" id="{4B311166-B85D-9F65-A833-505403203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DFF99E-2296-42EC-C36C-2AE573622D41}"/>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31147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621C7B-CF30-6616-71F9-829A8E264D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9311A3-853A-4538-D21B-B6127A4CDE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DA5619-8049-BC19-2117-D5CF19C1D6FC}"/>
              </a:ext>
            </a:extLst>
          </p:cNvPr>
          <p:cNvSpPr>
            <a:spLocks noGrp="1"/>
          </p:cNvSpPr>
          <p:nvPr>
            <p:ph type="dt" sz="half" idx="10"/>
          </p:nvPr>
        </p:nvSpPr>
        <p:spPr/>
        <p:txBody>
          <a:bodyPr/>
          <a:lstStyle/>
          <a:p>
            <a:fld id="{B389827D-C58D-45E0-A5CA-354DE585AC03}" type="datetimeFigureOut">
              <a:rPr lang="en-IN" smtClean="0"/>
              <a:t>13-08-2022</a:t>
            </a:fld>
            <a:endParaRPr lang="en-IN"/>
          </a:p>
        </p:txBody>
      </p:sp>
      <p:sp>
        <p:nvSpPr>
          <p:cNvPr id="5" name="Footer Placeholder 4">
            <a:extLst>
              <a:ext uri="{FF2B5EF4-FFF2-40B4-BE49-F238E27FC236}">
                <a16:creationId xmlns:a16="http://schemas.microsoft.com/office/drawing/2014/main" id="{054460A5-2035-20AE-B44E-BDD85B5D02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D27319-B9EC-F4B9-14FA-045FE2EE9759}"/>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2810891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B1B255-82E1-1619-471D-78E26D9BF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6FF30F-3312-5937-5230-493E3B21E4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05D4FF-198E-D6FE-7908-00D72DBCA9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89827D-C58D-45E0-A5CA-354DE585AC03}" type="datetimeFigureOut">
              <a:rPr lang="en-IN" smtClean="0"/>
              <a:t>13-08-2022</a:t>
            </a:fld>
            <a:endParaRPr lang="en-IN"/>
          </a:p>
        </p:txBody>
      </p:sp>
      <p:sp>
        <p:nvSpPr>
          <p:cNvPr id="5" name="Footer Placeholder 4">
            <a:extLst>
              <a:ext uri="{FF2B5EF4-FFF2-40B4-BE49-F238E27FC236}">
                <a16:creationId xmlns:a16="http://schemas.microsoft.com/office/drawing/2014/main" id="{D57FEF65-D61F-0FF4-27D7-06E44671D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B24FF8-DD63-93B7-53F4-603661F655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E1560-E3A5-406A-9271-AEF512C8A5E1}" type="slidenum">
              <a:rPr lang="en-IN" smtClean="0"/>
              <a:t>‹#›</a:t>
            </a:fld>
            <a:endParaRPr lang="en-IN"/>
          </a:p>
        </p:txBody>
      </p:sp>
    </p:spTree>
    <p:extLst>
      <p:ext uri="{BB962C8B-B14F-4D97-AF65-F5344CB8AC3E}">
        <p14:creationId xmlns:p14="http://schemas.microsoft.com/office/powerpoint/2010/main" val="168624364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hdphoto" Target="../media/hdphoto6.wdp"/><Relationship Id="rId18" Type="http://schemas.microsoft.com/office/2007/relationships/hdphoto" Target="../media/hdphoto8.wdp"/><Relationship Id="rId3" Type="http://schemas.microsoft.com/office/2007/relationships/hdphoto" Target="../media/hdphoto2.wdp"/><Relationship Id="rId7" Type="http://schemas.openxmlformats.org/officeDocument/2006/relationships/image" Target="../media/image46.png"/><Relationship Id="rId12" Type="http://schemas.openxmlformats.org/officeDocument/2006/relationships/image" Target="../media/image49.png"/><Relationship Id="rId17" Type="http://schemas.openxmlformats.org/officeDocument/2006/relationships/image" Target="../media/image52.png"/><Relationship Id="rId2" Type="http://schemas.openxmlformats.org/officeDocument/2006/relationships/image" Target="../media/image43.png"/><Relationship Id="rId16" Type="http://schemas.openxmlformats.org/officeDocument/2006/relationships/image" Target="../media/image51.png"/><Relationship Id="rId1" Type="http://schemas.openxmlformats.org/officeDocument/2006/relationships/slideLayout" Target="../slideLayouts/slideLayout10.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45.png"/><Relationship Id="rId15" Type="http://schemas.microsoft.com/office/2007/relationships/hdphoto" Target="../media/hdphoto7.wdp"/><Relationship Id="rId10" Type="http://schemas.openxmlformats.org/officeDocument/2006/relationships/image" Target="../media/image48.png"/><Relationship Id="rId19" Type="http://schemas.openxmlformats.org/officeDocument/2006/relationships/image" Target="../media/image53.png"/><Relationship Id="rId4" Type="http://schemas.openxmlformats.org/officeDocument/2006/relationships/image" Target="../media/image44.png"/><Relationship Id="rId9" Type="http://schemas.microsoft.com/office/2007/relationships/hdphoto" Target="../media/hdphoto4.wdp"/><Relationship Id="rId1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Excel_Worksheet.xlsx"/><Relationship Id="rId1" Type="http://schemas.openxmlformats.org/officeDocument/2006/relationships/slideLayout" Target="../slideLayouts/slideLayout10.xml"/><Relationship Id="rId5" Type="http://schemas.openxmlformats.org/officeDocument/2006/relationships/image" Target="../media/image55.emf"/><Relationship Id="rId4" Type="http://schemas.openxmlformats.org/officeDocument/2006/relationships/package" Target="../embeddings/Microsoft_Excel_Worksheet1.xlsx"/></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emiboston.com/banks-cut-marketing-spend-in-2020-but-expect-to-ramp-up-investment-in-2021/" TargetMode="External"/><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chive.ics.uci.edu/ml/datasets/Bank+Marketing"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Autofit/>
          </a:bodyPr>
          <a:lstStyle/>
          <a:p>
            <a:r>
              <a:rPr lang="en-US" sz="2000" dirty="0">
                <a:solidFill>
                  <a:schemeClr val="tx1"/>
                </a:solidFill>
              </a:rPr>
              <a:t>Advanced Data Driven Marketing for Optimizing Business's Marketing ROIs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47500" lnSpcReduction="20000"/>
          </a:bodyPr>
          <a:lstStyle/>
          <a:p>
            <a:pPr>
              <a:lnSpc>
                <a:spcPct val="100000"/>
              </a:lnSpc>
            </a:pPr>
            <a:r>
              <a:rPr lang="en-US" sz="1600" dirty="0"/>
              <a:t>By</a:t>
            </a:r>
          </a:p>
          <a:p>
            <a:pPr>
              <a:lnSpc>
                <a:spcPct val="100000"/>
              </a:lnSpc>
            </a:pPr>
            <a:r>
              <a:rPr lang="en-US" sz="1600" dirty="0" err="1"/>
              <a:t>Xyz</a:t>
            </a:r>
            <a:endParaRPr lang="en-US" sz="1600" dirty="0"/>
          </a:p>
          <a:p>
            <a:pPr>
              <a:lnSpc>
                <a:spcPct val="100000"/>
              </a:lnSpc>
            </a:pPr>
            <a:r>
              <a:rPr lang="en-US" sz="1600" dirty="0" err="1"/>
              <a:t>pqr</a:t>
            </a: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9598A3C3-3B53-AD08-3E80-B4B8C3DF90BE}"/>
              </a:ext>
            </a:extLst>
          </p:cNvPr>
          <p:cNvSpPr/>
          <p:nvPr/>
        </p:nvSpPr>
        <p:spPr>
          <a:xfrm>
            <a:off x="7186369" y="1077012"/>
            <a:ext cx="4788816" cy="4703975"/>
          </a:xfrm>
          <a:prstGeom prst="rect">
            <a:avLst/>
          </a:prstGeom>
          <a:solidFill>
            <a:schemeClr val="bg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704B6F8F-DAEE-8CC7-E656-54E859F4F7AD}"/>
              </a:ext>
            </a:extLst>
          </p:cNvPr>
          <p:cNvSpPr txBox="1">
            <a:spLocks/>
          </p:cNvSpPr>
          <p:nvPr/>
        </p:nvSpPr>
        <p:spPr>
          <a:xfrm>
            <a:off x="7267939" y="1335049"/>
            <a:ext cx="4628690" cy="290169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2000" dirty="0">
                <a:solidFill>
                  <a:schemeClr val="tx1"/>
                </a:solidFill>
              </a:rPr>
              <a:t>Advanced Data Driven Marketing for Optimizing Business's Marketing ROIs</a:t>
            </a:r>
          </a:p>
        </p:txBody>
      </p:sp>
      <p:cxnSp>
        <p:nvCxnSpPr>
          <p:cNvPr id="7" name="Straight Connector 6">
            <a:extLst>
              <a:ext uri="{FF2B5EF4-FFF2-40B4-BE49-F238E27FC236}">
                <a16:creationId xmlns:a16="http://schemas.microsoft.com/office/drawing/2014/main" id="{AC06552F-CEB5-CAE0-E5AB-54B1D5A3F108}"/>
              </a:ext>
            </a:extLst>
          </p:cNvPr>
          <p:cNvCxnSpPr>
            <a:cxnSpLocks/>
          </p:cNvCxnSpPr>
          <p:nvPr/>
        </p:nvCxnSpPr>
        <p:spPr>
          <a:xfrm>
            <a:off x="7390614" y="4308049"/>
            <a:ext cx="389443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9A72A74-A3B7-E917-51AD-356F9B93291B}"/>
              </a:ext>
            </a:extLst>
          </p:cNvPr>
          <p:cNvSpPr txBox="1">
            <a:spLocks/>
          </p:cNvSpPr>
          <p:nvPr/>
        </p:nvSpPr>
        <p:spPr>
          <a:xfrm>
            <a:off x="7278064" y="4562525"/>
            <a:ext cx="4628690" cy="9804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400" b="1" dirty="0">
                <a:solidFill>
                  <a:schemeClr val="tx1"/>
                </a:solidFill>
              </a:rPr>
              <a:t>By</a:t>
            </a:r>
          </a:p>
          <a:p>
            <a:endParaRPr lang="en-US" sz="1400" dirty="0">
              <a:solidFill>
                <a:schemeClr val="tx1"/>
              </a:solidFill>
            </a:endParaRPr>
          </a:p>
          <a:p>
            <a:r>
              <a:rPr lang="sv-SE" sz="1400" dirty="0">
                <a:solidFill>
                  <a:schemeClr val="tx1"/>
                </a:solidFill>
              </a:rPr>
              <a:t>N.Varun Reddy</a:t>
            </a:r>
          </a:p>
          <a:p>
            <a:endParaRPr lang="sv-SE" sz="1400" dirty="0">
              <a:solidFill>
                <a:schemeClr val="tx1"/>
              </a:solidFill>
            </a:endParaRPr>
          </a:p>
          <a:p>
            <a:r>
              <a:rPr lang="sv-SE" sz="1400" dirty="0">
                <a:solidFill>
                  <a:schemeClr val="tx1"/>
                </a:solidFill>
              </a:rPr>
              <a:t>N.Vyshnavi</a:t>
            </a:r>
            <a:endParaRPr lang="en-US" sz="1400" dirty="0">
              <a:solidFill>
                <a:schemeClr val="tx1"/>
              </a:solidFill>
            </a:endParaRP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Day</a:t>
            </a:r>
          </a:p>
          <a:p>
            <a:r>
              <a:rPr lang="en-US" sz="1600" b="1" dirty="0">
                <a:solidFill>
                  <a:schemeClr val="tx1">
                    <a:lumMod val="65000"/>
                    <a:lumOff val="35000"/>
                  </a:schemeClr>
                </a:solidFill>
              </a:rPr>
              <a:t>Data Type:</a:t>
            </a:r>
            <a:r>
              <a:rPr lang="en-US" sz="1600" dirty="0">
                <a:solidFill>
                  <a:schemeClr val="tx1">
                    <a:lumMod val="65000"/>
                    <a:lumOff val="35000"/>
                  </a:schemeClr>
                </a:solidFill>
              </a:rPr>
              <a:t> Int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Day of the month feature is loosely following a constant distribution with marketing activity more or less same across all days of month except from 20</a:t>
            </a:r>
            <a:r>
              <a:rPr lang="en-US" sz="1600" baseline="30000" dirty="0">
                <a:solidFill>
                  <a:schemeClr val="tx1">
                    <a:lumMod val="65000"/>
                    <a:lumOff val="35000"/>
                  </a:schemeClr>
                </a:solidFill>
              </a:rPr>
              <a:t>th</a:t>
            </a:r>
            <a:r>
              <a:rPr lang="en-US" sz="1600" dirty="0">
                <a:solidFill>
                  <a:schemeClr val="tx1">
                    <a:lumMod val="65000"/>
                    <a:lumOff val="35000"/>
                  </a:schemeClr>
                </a:solidFill>
              </a:rPr>
              <a:t> to 25</a:t>
            </a:r>
            <a:r>
              <a:rPr lang="en-US" sz="1600" baseline="30000" dirty="0">
                <a:solidFill>
                  <a:schemeClr val="tx1">
                    <a:lumMod val="65000"/>
                    <a:lumOff val="35000"/>
                  </a:schemeClr>
                </a:solidFill>
              </a:rPr>
              <a:t>th</a:t>
            </a:r>
            <a:r>
              <a:rPr lang="en-US" sz="1600" dirty="0">
                <a:solidFill>
                  <a:schemeClr val="tx1">
                    <a:lumMod val="65000"/>
                    <a:lumOff val="35000"/>
                  </a:schemeClr>
                </a:solidFill>
              </a:rPr>
              <a:t> . No outlier/no missing values observed</a:t>
            </a:r>
            <a:endParaRPr lang="en-IN" sz="1600" dirty="0">
              <a:solidFill>
                <a:schemeClr val="tx1">
                  <a:lumMod val="65000"/>
                  <a:lumOff val="35000"/>
                </a:schemeClr>
              </a:solidFill>
            </a:endParaRPr>
          </a:p>
        </p:txBody>
      </p:sp>
      <p:pic>
        <p:nvPicPr>
          <p:cNvPr id="3074" name="Picture 2">
            <a:extLst>
              <a:ext uri="{FF2B5EF4-FFF2-40B4-BE49-F238E27FC236}">
                <a16:creationId xmlns:a16="http://schemas.microsoft.com/office/drawing/2014/main" id="{1582D61A-112D-50A4-C4C4-A582010DA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814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A0EE1B-1C0F-F4A4-E2EE-A333E6F3E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2097087"/>
            <a:ext cx="50768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91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Duration</a:t>
            </a:r>
          </a:p>
          <a:p>
            <a:r>
              <a:rPr lang="en-US" sz="1600" b="1" dirty="0">
                <a:solidFill>
                  <a:schemeClr val="tx1">
                    <a:lumMod val="65000"/>
                    <a:lumOff val="35000"/>
                  </a:schemeClr>
                </a:solidFill>
              </a:rPr>
              <a:t>Data Type:</a:t>
            </a:r>
            <a:r>
              <a:rPr lang="en-US" sz="1600" dirty="0">
                <a:solidFill>
                  <a:schemeClr val="tx1">
                    <a:lumMod val="65000"/>
                    <a:lumOff val="35000"/>
                  </a:schemeClr>
                </a:solidFill>
              </a:rPr>
              <a:t> Int/Float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Call duration is following a right skewed distribution with majority of calls ending in &lt;500 sec . Outlier are observed and no missing values</a:t>
            </a:r>
            <a:endParaRPr lang="en-IN" sz="1600" dirty="0">
              <a:solidFill>
                <a:schemeClr val="tx1">
                  <a:lumMod val="65000"/>
                  <a:lumOff val="35000"/>
                </a:schemeClr>
              </a:solidFill>
            </a:endParaRPr>
          </a:p>
        </p:txBody>
      </p:sp>
      <p:pic>
        <p:nvPicPr>
          <p:cNvPr id="4098" name="Picture 2">
            <a:extLst>
              <a:ext uri="{FF2B5EF4-FFF2-40B4-BE49-F238E27FC236}">
                <a16:creationId xmlns:a16="http://schemas.microsoft.com/office/drawing/2014/main" id="{652F0EBE-CE05-D7BF-4AF4-0D81C9421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2097088"/>
            <a:ext cx="54006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BA41820-E22A-5B9D-F700-1DC00B887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2097088"/>
            <a:ext cx="523875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88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Campaign</a:t>
            </a:r>
          </a:p>
          <a:p>
            <a:r>
              <a:rPr lang="en-US" sz="1600" b="1" dirty="0">
                <a:solidFill>
                  <a:schemeClr val="tx1">
                    <a:lumMod val="65000"/>
                    <a:lumOff val="35000"/>
                  </a:schemeClr>
                </a:solidFill>
              </a:rPr>
              <a:t>Data Type:</a:t>
            </a:r>
            <a:r>
              <a:rPr lang="en-US" sz="1600" dirty="0">
                <a:solidFill>
                  <a:schemeClr val="tx1">
                    <a:lumMod val="65000"/>
                    <a:lumOff val="35000"/>
                  </a:schemeClr>
                </a:solidFill>
              </a:rPr>
              <a:t> Int/Float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Call duration is following a right skewed distribution with an average of 2.5 contacts per customer during campaign period. Outlier are observed and no missing values</a:t>
            </a:r>
            <a:endParaRPr lang="en-IN" sz="1600" dirty="0">
              <a:solidFill>
                <a:schemeClr val="tx1">
                  <a:lumMod val="65000"/>
                  <a:lumOff val="35000"/>
                </a:schemeClr>
              </a:solidFill>
            </a:endParaRPr>
          </a:p>
        </p:txBody>
      </p:sp>
      <p:pic>
        <p:nvPicPr>
          <p:cNvPr id="5122" name="Picture 2">
            <a:extLst>
              <a:ext uri="{FF2B5EF4-FFF2-40B4-BE49-F238E27FC236}">
                <a16:creationId xmlns:a16="http://schemas.microsoft.com/office/drawing/2014/main" id="{20778524-FD1A-1826-CFB6-B9198DCB6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38" y="2119507"/>
            <a:ext cx="507682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793D4C1-55F4-B5DE-0FEF-821D7F07C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80" y="2111880"/>
            <a:ext cx="54006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79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a:t>
            </a:r>
            <a:r>
              <a:rPr lang="en-US" sz="1600" dirty="0" err="1">
                <a:solidFill>
                  <a:schemeClr val="tx1">
                    <a:lumMod val="65000"/>
                    <a:lumOff val="35000"/>
                  </a:schemeClr>
                </a:solidFill>
              </a:rPr>
              <a:t>Pdays</a:t>
            </a:r>
            <a:endParaRPr lang="en-US" sz="1600" dirty="0">
              <a:solidFill>
                <a:schemeClr val="tx1">
                  <a:lumMod val="65000"/>
                  <a:lumOff val="35000"/>
                </a:schemeClr>
              </a:solidFill>
            </a:endParaRPr>
          </a:p>
          <a:p>
            <a:r>
              <a:rPr lang="en-US" sz="1600" b="1" dirty="0">
                <a:solidFill>
                  <a:schemeClr val="tx1">
                    <a:lumMod val="65000"/>
                    <a:lumOff val="35000"/>
                  </a:schemeClr>
                </a:solidFill>
              </a:rPr>
              <a:t>Data Type:</a:t>
            </a:r>
            <a:r>
              <a:rPr lang="en-US" sz="1600" dirty="0">
                <a:solidFill>
                  <a:schemeClr val="tx1">
                    <a:lumMod val="65000"/>
                    <a:lumOff val="35000"/>
                  </a:schemeClr>
                </a:solidFill>
              </a:rPr>
              <a:t> Int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Majority of the customers (81.7%) are not contacted again during a campaign. Outlier are observed and no missing values</a:t>
            </a:r>
            <a:endParaRPr lang="en-IN" sz="1600" dirty="0">
              <a:solidFill>
                <a:schemeClr val="tx1">
                  <a:lumMod val="65000"/>
                  <a:lumOff val="35000"/>
                </a:schemeClr>
              </a:solidFill>
            </a:endParaRPr>
          </a:p>
        </p:txBody>
      </p:sp>
      <p:pic>
        <p:nvPicPr>
          <p:cNvPr id="6146" name="Picture 2">
            <a:extLst>
              <a:ext uri="{FF2B5EF4-FFF2-40B4-BE49-F238E27FC236}">
                <a16:creationId xmlns:a16="http://schemas.microsoft.com/office/drawing/2014/main" id="{E34A064A-E46A-DEA9-3C2E-B3B9A0221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8" y="2119507"/>
            <a:ext cx="54768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02BB1D9-0851-AEB7-A055-ED8AA438B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2119507"/>
            <a:ext cx="5267325" cy="4181475"/>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with Corners Rounded 2">
            <a:extLst>
              <a:ext uri="{FF2B5EF4-FFF2-40B4-BE49-F238E27FC236}">
                <a16:creationId xmlns:a16="http://schemas.microsoft.com/office/drawing/2014/main" id="{4FBC35EE-205D-18F1-2D9C-0FC748858D7B}"/>
              </a:ext>
            </a:extLst>
          </p:cNvPr>
          <p:cNvSpPr/>
          <p:nvPr/>
        </p:nvSpPr>
        <p:spPr>
          <a:xfrm>
            <a:off x="2187019" y="2686639"/>
            <a:ext cx="1800519" cy="424206"/>
          </a:xfrm>
          <a:prstGeom prst="wedgeRoundRectCallout">
            <a:avLst>
              <a:gd name="adj1" fmla="val -72655"/>
              <a:gd name="adj2" fmla="val 11361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81.7% of customer have </a:t>
            </a:r>
            <a:r>
              <a:rPr lang="en-US" sz="1200" dirty="0" err="1">
                <a:solidFill>
                  <a:schemeClr val="tx1"/>
                </a:solidFill>
              </a:rPr>
              <a:t>pdays</a:t>
            </a:r>
            <a:r>
              <a:rPr lang="en-US" sz="1200" dirty="0">
                <a:solidFill>
                  <a:schemeClr val="tx1"/>
                </a:solidFill>
              </a:rPr>
              <a:t> as -1</a:t>
            </a:r>
            <a:endParaRPr lang="en-IN" sz="1200" dirty="0">
              <a:solidFill>
                <a:schemeClr val="tx1"/>
              </a:solidFill>
            </a:endParaRPr>
          </a:p>
        </p:txBody>
      </p:sp>
    </p:spTree>
    <p:extLst>
      <p:ext uri="{BB962C8B-B14F-4D97-AF65-F5344CB8AC3E}">
        <p14:creationId xmlns:p14="http://schemas.microsoft.com/office/powerpoint/2010/main" val="3127536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Job</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Blue-collar, Management, Technician and Admin are the major job types with more than 71% records. Interestingly student and retired (both the ends of age distribution) are more likely to opt for term plan</a:t>
            </a:r>
            <a:endParaRPr lang="en-IN" sz="1600" dirty="0">
              <a:solidFill>
                <a:schemeClr val="tx1">
                  <a:lumMod val="65000"/>
                  <a:lumOff val="35000"/>
                </a:schemeClr>
              </a:solidFill>
            </a:endParaRPr>
          </a:p>
        </p:txBody>
      </p:sp>
      <p:pic>
        <p:nvPicPr>
          <p:cNvPr id="7178" name="Picture 10">
            <a:extLst>
              <a:ext uri="{FF2B5EF4-FFF2-40B4-BE49-F238E27FC236}">
                <a16:creationId xmlns:a16="http://schemas.microsoft.com/office/drawing/2014/main" id="{3F6D26D5-60B8-A82E-0E0E-0E29CD780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81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AFE66D-D7DF-E53C-4D73-7A7BD3F014C9}"/>
              </a:ext>
            </a:extLst>
          </p:cNvPr>
          <p:cNvPicPr>
            <a:picLocks noChangeAspect="1"/>
          </p:cNvPicPr>
          <p:nvPr/>
        </p:nvPicPr>
        <p:blipFill>
          <a:blip r:embed="rId3"/>
          <a:stretch>
            <a:fillRect/>
          </a:stretch>
        </p:blipFill>
        <p:spPr>
          <a:xfrm>
            <a:off x="6167438" y="2132181"/>
            <a:ext cx="5502223" cy="4141619"/>
          </a:xfrm>
          <a:prstGeom prst="rect">
            <a:avLst/>
          </a:prstGeom>
        </p:spPr>
      </p:pic>
    </p:spTree>
    <p:extLst>
      <p:ext uri="{BB962C8B-B14F-4D97-AF65-F5344CB8AC3E}">
        <p14:creationId xmlns:p14="http://schemas.microsoft.com/office/powerpoint/2010/main" val="410931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830997"/>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Marital</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 </a:t>
            </a:r>
            <a:r>
              <a:rPr lang="en-US" sz="1600" dirty="0">
                <a:solidFill>
                  <a:schemeClr val="tx1">
                    <a:lumMod val="65000"/>
                    <a:lumOff val="35000"/>
                  </a:schemeClr>
                </a:solidFill>
              </a:rPr>
              <a:t>Divorced and Sigle customers are more likely to opt for term plan</a:t>
            </a:r>
            <a:endParaRPr lang="en-IN" sz="1600" dirty="0">
              <a:solidFill>
                <a:schemeClr val="tx1">
                  <a:lumMod val="65000"/>
                  <a:lumOff val="35000"/>
                </a:schemeClr>
              </a:solidFill>
            </a:endParaRPr>
          </a:p>
        </p:txBody>
      </p:sp>
      <p:pic>
        <p:nvPicPr>
          <p:cNvPr id="8194" name="Picture 2">
            <a:extLst>
              <a:ext uri="{FF2B5EF4-FFF2-40B4-BE49-F238E27FC236}">
                <a16:creationId xmlns:a16="http://schemas.microsoft.com/office/drawing/2014/main" id="{336FB818-BC9C-7016-7A28-69119BFF3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F534BAD-9F5C-62AC-D9A6-ED5BAB538599}"/>
              </a:ext>
            </a:extLst>
          </p:cNvPr>
          <p:cNvPicPr>
            <a:picLocks noChangeAspect="1"/>
          </p:cNvPicPr>
          <p:nvPr/>
        </p:nvPicPr>
        <p:blipFill>
          <a:blip r:embed="rId3"/>
          <a:stretch>
            <a:fillRect/>
          </a:stretch>
        </p:blipFill>
        <p:spPr>
          <a:xfrm>
            <a:off x="6167438" y="2097088"/>
            <a:ext cx="5436958" cy="2245700"/>
          </a:xfrm>
          <a:prstGeom prst="rect">
            <a:avLst/>
          </a:prstGeom>
        </p:spPr>
      </p:pic>
    </p:spTree>
    <p:extLst>
      <p:ext uri="{BB962C8B-B14F-4D97-AF65-F5344CB8AC3E}">
        <p14:creationId xmlns:p14="http://schemas.microsoft.com/office/powerpoint/2010/main" val="1804265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830997"/>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Education</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Majority of the customers are having secondary education followed by tertiary and primary</a:t>
            </a:r>
            <a:endParaRPr lang="en-IN" sz="1600" dirty="0">
              <a:solidFill>
                <a:schemeClr val="tx1">
                  <a:lumMod val="65000"/>
                  <a:lumOff val="35000"/>
                </a:schemeClr>
              </a:solidFill>
            </a:endParaRPr>
          </a:p>
        </p:txBody>
      </p:sp>
      <p:pic>
        <p:nvPicPr>
          <p:cNvPr id="9218" name="Picture 2">
            <a:extLst>
              <a:ext uri="{FF2B5EF4-FFF2-40B4-BE49-F238E27FC236}">
                <a16:creationId xmlns:a16="http://schemas.microsoft.com/office/drawing/2014/main" id="{B21223C3-5B61-BF86-B142-7E7D7A47E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7A71CDC-4502-0ED8-E83C-98F9AB835886}"/>
              </a:ext>
            </a:extLst>
          </p:cNvPr>
          <p:cNvPicPr>
            <a:picLocks noChangeAspect="1"/>
          </p:cNvPicPr>
          <p:nvPr/>
        </p:nvPicPr>
        <p:blipFill>
          <a:blip r:embed="rId3"/>
          <a:stretch>
            <a:fillRect/>
          </a:stretch>
        </p:blipFill>
        <p:spPr>
          <a:xfrm>
            <a:off x="6167438" y="2132180"/>
            <a:ext cx="5436958" cy="2353805"/>
          </a:xfrm>
          <a:prstGeom prst="rect">
            <a:avLst/>
          </a:prstGeom>
        </p:spPr>
      </p:pic>
    </p:spTree>
    <p:extLst>
      <p:ext uri="{BB962C8B-B14F-4D97-AF65-F5344CB8AC3E}">
        <p14:creationId xmlns:p14="http://schemas.microsoft.com/office/powerpoint/2010/main" val="257690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830997"/>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Default</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As expected majority of the customer are non defaulters and non-defaulters are more likely to opt for term deposit</a:t>
            </a:r>
            <a:endParaRPr lang="en-IN" sz="1600" dirty="0">
              <a:solidFill>
                <a:schemeClr val="tx1">
                  <a:lumMod val="65000"/>
                  <a:lumOff val="35000"/>
                </a:schemeClr>
              </a:solidFill>
            </a:endParaRPr>
          </a:p>
        </p:txBody>
      </p:sp>
      <p:pic>
        <p:nvPicPr>
          <p:cNvPr id="10242" name="Picture 2">
            <a:extLst>
              <a:ext uri="{FF2B5EF4-FFF2-40B4-BE49-F238E27FC236}">
                <a16:creationId xmlns:a16="http://schemas.microsoft.com/office/drawing/2014/main" id="{B5F2AFB2-A00B-E5E7-085D-21E1054D1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72023"/>
            <a:ext cx="5314950" cy="4201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EE7B28D-54ED-1471-C5C1-90E8A01880D9}"/>
              </a:ext>
            </a:extLst>
          </p:cNvPr>
          <p:cNvPicPr>
            <a:picLocks noChangeAspect="1"/>
          </p:cNvPicPr>
          <p:nvPr/>
        </p:nvPicPr>
        <p:blipFill>
          <a:blip r:embed="rId3"/>
          <a:stretch>
            <a:fillRect/>
          </a:stretch>
        </p:blipFill>
        <p:spPr>
          <a:xfrm>
            <a:off x="6167438" y="2144544"/>
            <a:ext cx="5422899" cy="1957725"/>
          </a:xfrm>
          <a:prstGeom prst="rect">
            <a:avLst/>
          </a:prstGeom>
        </p:spPr>
      </p:pic>
    </p:spTree>
    <p:extLst>
      <p:ext uri="{BB962C8B-B14F-4D97-AF65-F5344CB8AC3E}">
        <p14:creationId xmlns:p14="http://schemas.microsoft.com/office/powerpoint/2010/main" val="3085587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323439"/>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Housing</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Customer base is more or less equally split between people owning house and without owning house. Customers with house are more likely to go for term deposit, this kind of aligns with idea that people with house might have existing loans as well people without house might plan savings in term plan for buying house</a:t>
            </a:r>
            <a:endParaRPr lang="en-IN" sz="1600" dirty="0">
              <a:solidFill>
                <a:schemeClr val="tx1">
                  <a:lumMod val="65000"/>
                  <a:lumOff val="35000"/>
                </a:schemeClr>
              </a:solidFill>
            </a:endParaRPr>
          </a:p>
        </p:txBody>
      </p:sp>
      <p:pic>
        <p:nvPicPr>
          <p:cNvPr id="11266" name="Picture 2">
            <a:extLst>
              <a:ext uri="{FF2B5EF4-FFF2-40B4-BE49-F238E27FC236}">
                <a16:creationId xmlns:a16="http://schemas.microsoft.com/office/drawing/2014/main" id="{8F096397-8EDF-72DB-984C-EAEE5AFBE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81B5CA-C33A-9867-B5E2-8035F44C8F34}"/>
              </a:ext>
            </a:extLst>
          </p:cNvPr>
          <p:cNvPicPr>
            <a:picLocks noChangeAspect="1"/>
          </p:cNvPicPr>
          <p:nvPr/>
        </p:nvPicPr>
        <p:blipFill>
          <a:blip r:embed="rId3"/>
          <a:stretch>
            <a:fillRect/>
          </a:stretch>
        </p:blipFill>
        <p:spPr>
          <a:xfrm>
            <a:off x="6167437" y="2125162"/>
            <a:ext cx="5314950" cy="2035512"/>
          </a:xfrm>
          <a:prstGeom prst="rect">
            <a:avLst/>
          </a:prstGeom>
        </p:spPr>
      </p:pic>
    </p:spTree>
    <p:extLst>
      <p:ext uri="{BB962C8B-B14F-4D97-AF65-F5344CB8AC3E}">
        <p14:creationId xmlns:p14="http://schemas.microsoft.com/office/powerpoint/2010/main" val="3611699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830997"/>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Loan</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Majority of the customer doesn’t have an existing loan and customers without loans are more likely to opt for term plan</a:t>
            </a:r>
            <a:endParaRPr lang="en-IN" sz="1600" dirty="0">
              <a:solidFill>
                <a:schemeClr val="tx1">
                  <a:lumMod val="65000"/>
                  <a:lumOff val="35000"/>
                </a:schemeClr>
              </a:solidFill>
            </a:endParaRPr>
          </a:p>
        </p:txBody>
      </p:sp>
      <p:pic>
        <p:nvPicPr>
          <p:cNvPr id="12290" name="Picture 2">
            <a:extLst>
              <a:ext uri="{FF2B5EF4-FFF2-40B4-BE49-F238E27FC236}">
                <a16:creationId xmlns:a16="http://schemas.microsoft.com/office/drawing/2014/main" id="{13805324-9386-6470-17A7-08EE9EAB8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109120"/>
            <a:ext cx="5314950" cy="4164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26E9807-F304-C6A2-5850-10E1959F8FBB}"/>
              </a:ext>
            </a:extLst>
          </p:cNvPr>
          <p:cNvPicPr>
            <a:picLocks noChangeAspect="1"/>
          </p:cNvPicPr>
          <p:nvPr/>
        </p:nvPicPr>
        <p:blipFill>
          <a:blip r:embed="rId3"/>
          <a:stretch>
            <a:fillRect/>
          </a:stretch>
        </p:blipFill>
        <p:spPr>
          <a:xfrm>
            <a:off x="6167437" y="2136923"/>
            <a:ext cx="5436959" cy="1996847"/>
          </a:xfrm>
          <a:prstGeom prst="rect">
            <a:avLst/>
          </a:prstGeom>
        </p:spPr>
      </p:pic>
    </p:spTree>
    <p:extLst>
      <p:ext uri="{BB962C8B-B14F-4D97-AF65-F5344CB8AC3E}">
        <p14:creationId xmlns:p14="http://schemas.microsoft.com/office/powerpoint/2010/main" val="2187448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E8DFFF7-84E6-F3F8-5414-4416A95F7F93}"/>
              </a:ext>
            </a:extLst>
          </p:cNvPr>
          <p:cNvSpPr/>
          <p:nvPr/>
        </p:nvSpPr>
        <p:spPr>
          <a:xfrm>
            <a:off x="1858617" y="4455880"/>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2E5562A-E439-1E98-FEBE-C06E28DB9ED7}"/>
              </a:ext>
            </a:extLst>
          </p:cNvPr>
          <p:cNvSpPr/>
          <p:nvPr/>
        </p:nvSpPr>
        <p:spPr>
          <a:xfrm>
            <a:off x="2506566" y="3038808"/>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67BB857-A819-32D5-B623-66FE3CD4155C}"/>
              </a:ext>
            </a:extLst>
          </p:cNvPr>
          <p:cNvSpPr/>
          <p:nvPr/>
        </p:nvSpPr>
        <p:spPr>
          <a:xfrm>
            <a:off x="1858617" y="1667451"/>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F4EA1E20-5E4C-E6E9-62F1-1009C5172451}"/>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Agenda</a:t>
            </a:r>
          </a:p>
        </p:txBody>
      </p:sp>
      <p:sp>
        <p:nvSpPr>
          <p:cNvPr id="9" name="Freeform: Shape 8">
            <a:extLst>
              <a:ext uri="{FF2B5EF4-FFF2-40B4-BE49-F238E27FC236}">
                <a16:creationId xmlns:a16="http://schemas.microsoft.com/office/drawing/2014/main" id="{DB168F5E-B764-CA5A-65E3-E48CDE212B2A}"/>
              </a:ext>
            </a:extLst>
          </p:cNvPr>
          <p:cNvSpPr/>
          <p:nvPr/>
        </p:nvSpPr>
        <p:spPr>
          <a:xfrm>
            <a:off x="0" y="1508808"/>
            <a:ext cx="2718442" cy="3600000"/>
          </a:xfrm>
          <a:custGeom>
            <a:avLst/>
            <a:gdLst>
              <a:gd name="connsiteX0" fmla="*/ 918442 w 2718442"/>
              <a:gd name="connsiteY0" fmla="*/ 0 h 3600000"/>
              <a:gd name="connsiteX1" fmla="*/ 2718442 w 2718442"/>
              <a:gd name="connsiteY1" fmla="*/ 1800000 h 3600000"/>
              <a:gd name="connsiteX2" fmla="*/ 918442 w 2718442"/>
              <a:gd name="connsiteY2" fmla="*/ 3600000 h 3600000"/>
              <a:gd name="connsiteX3" fmla="*/ 60455 w 2718442"/>
              <a:gd name="connsiteY3" fmla="*/ 3382750 h 3600000"/>
              <a:gd name="connsiteX4" fmla="*/ 0 w 2718442"/>
              <a:gd name="connsiteY4" fmla="*/ 3346023 h 3600000"/>
              <a:gd name="connsiteX5" fmla="*/ 0 w 2718442"/>
              <a:gd name="connsiteY5" fmla="*/ 253978 h 3600000"/>
              <a:gd name="connsiteX6" fmla="*/ 60455 w 2718442"/>
              <a:gd name="connsiteY6" fmla="*/ 217250 h 3600000"/>
              <a:gd name="connsiteX7" fmla="*/ 918442 w 2718442"/>
              <a:gd name="connsiteY7"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442" h="3600000">
                <a:moveTo>
                  <a:pt x="918442" y="0"/>
                </a:moveTo>
                <a:cubicBezTo>
                  <a:pt x="1912555" y="0"/>
                  <a:pt x="2718442" y="805887"/>
                  <a:pt x="2718442" y="1800000"/>
                </a:cubicBezTo>
                <a:cubicBezTo>
                  <a:pt x="2718442" y="2794113"/>
                  <a:pt x="1912555" y="3600000"/>
                  <a:pt x="918442" y="3600000"/>
                </a:cubicBezTo>
                <a:cubicBezTo>
                  <a:pt x="607782" y="3600000"/>
                  <a:pt x="315503" y="3521300"/>
                  <a:pt x="60455" y="3382750"/>
                </a:cubicBezTo>
                <a:lnTo>
                  <a:pt x="0" y="3346023"/>
                </a:lnTo>
                <a:lnTo>
                  <a:pt x="0" y="253978"/>
                </a:lnTo>
                <a:lnTo>
                  <a:pt x="60455" y="217250"/>
                </a:lnTo>
                <a:cubicBezTo>
                  <a:pt x="315503" y="78700"/>
                  <a:pt x="607782" y="0"/>
                  <a:pt x="918442" y="0"/>
                </a:cubicBezTo>
                <a:close/>
              </a:path>
            </a:pathLst>
          </a:custGeom>
          <a:solidFill>
            <a:schemeClr val="bg1"/>
          </a:solidFill>
          <a:ln w="28575">
            <a:solidFill>
              <a:schemeClr val="tx1">
                <a:lumMod val="85000"/>
                <a:lumOff val="1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26" name="Picture 2" descr="To-do list agenda icon simple style Royalty Free Vector">
            <a:extLst>
              <a:ext uri="{FF2B5EF4-FFF2-40B4-BE49-F238E27FC236}">
                <a16:creationId xmlns:a16="http://schemas.microsoft.com/office/drawing/2014/main" id="{20608561-973E-5536-B40A-98B36AB684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63" b="89815" l="10000" r="90000">
                        <a14:foregroundMark x1="59000" y1="14444" x2="59000" y2="14444"/>
                        <a14:foregroundMark x1="58300" y1="20463" x2="58300" y2="20463"/>
                        <a14:foregroundMark x1="57000" y1="30093" x2="57000" y2="30093"/>
                        <a14:foregroundMark x1="55700" y1="32500" x2="55700" y2="32500"/>
                        <a14:foregroundMark x1="54200" y1="36204" x2="54200" y2="36204"/>
                        <a14:foregroundMark x1="51200" y1="43426" x2="51200" y2="43426"/>
                        <a14:foregroundMark x1="49000" y1="46204" x2="49000" y2="46204"/>
                        <a14:foregroundMark x1="47000" y1="49444" x2="47000" y2="49444"/>
                        <a14:foregroundMark x1="46800" y1="57685" x2="46800" y2="57685"/>
                        <a14:foregroundMark x1="45700" y1="60278" x2="45700" y2="60278"/>
                        <a14:foregroundMark x1="45300" y1="62963" x2="45300" y2="62963"/>
                        <a14:foregroundMark x1="47000" y1="71389" x2="47000" y2="71389"/>
                        <a14:foregroundMark x1="46600" y1="73981" x2="46600" y2="73981"/>
                        <a14:foregroundMark x1="46400" y1="77037" x2="46400" y2="77037"/>
                        <a14:foregroundMark x1="40100" y1="73426" x2="40100" y2="73426"/>
                        <a14:foregroundMark x1="39900" y1="57685" x2="39900" y2="57685"/>
                        <a14:foregroundMark x1="40100" y1="47037" x2="40100" y2="47037"/>
                        <a14:foregroundMark x1="40100" y1="31111" x2="40100" y2="31111"/>
                      </a14:backgroundRemoval>
                    </a14:imgEffect>
                  </a14:imgLayer>
                </a14:imgProps>
              </a:ext>
              <a:ext uri="{28A0092B-C50C-407E-A947-70E740481C1C}">
                <a14:useLocalDpi xmlns:a14="http://schemas.microsoft.com/office/drawing/2010/main" val="0"/>
              </a:ext>
            </a:extLst>
          </a:blip>
          <a:srcRect b="9297"/>
          <a:stretch/>
        </p:blipFill>
        <p:spPr bwMode="auto">
          <a:xfrm>
            <a:off x="-124307" y="2012866"/>
            <a:ext cx="2448200" cy="23982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7C65AAB-C9E1-BD02-9234-C2E4E58C251B}"/>
              </a:ext>
            </a:extLst>
          </p:cNvPr>
          <p:cNvSpPr/>
          <p:nvPr/>
        </p:nvSpPr>
        <p:spPr>
          <a:xfrm>
            <a:off x="3563331" y="1505170"/>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5" name="Rectangle: Rounded Corners 14">
            <a:extLst>
              <a:ext uri="{FF2B5EF4-FFF2-40B4-BE49-F238E27FC236}">
                <a16:creationId xmlns:a16="http://schemas.microsoft.com/office/drawing/2014/main" id="{5EA1997F-0725-4DD7-0682-F837264269F5}"/>
              </a:ext>
            </a:extLst>
          </p:cNvPr>
          <p:cNvSpPr/>
          <p:nvPr/>
        </p:nvSpPr>
        <p:spPr>
          <a:xfrm>
            <a:off x="3563330" y="3043609"/>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6" name="Rectangle: Rounded Corners 15">
            <a:extLst>
              <a:ext uri="{FF2B5EF4-FFF2-40B4-BE49-F238E27FC236}">
                <a16:creationId xmlns:a16="http://schemas.microsoft.com/office/drawing/2014/main" id="{57F42C28-DEB1-174A-8E27-20E7A9F709EA}"/>
              </a:ext>
            </a:extLst>
          </p:cNvPr>
          <p:cNvSpPr/>
          <p:nvPr/>
        </p:nvSpPr>
        <p:spPr>
          <a:xfrm>
            <a:off x="3563330" y="4511508"/>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4" name="TextBox 13">
            <a:extLst>
              <a:ext uri="{FF2B5EF4-FFF2-40B4-BE49-F238E27FC236}">
                <a16:creationId xmlns:a16="http://schemas.microsoft.com/office/drawing/2014/main" id="{B1E1D3BF-F578-8796-4DFE-C537370175AF}"/>
              </a:ext>
            </a:extLst>
          </p:cNvPr>
          <p:cNvSpPr txBox="1"/>
          <p:nvPr/>
        </p:nvSpPr>
        <p:spPr>
          <a:xfrm>
            <a:off x="5373128" y="1416426"/>
            <a:ext cx="5250880" cy="707886"/>
          </a:xfrm>
          <a:prstGeom prst="rect">
            <a:avLst/>
          </a:prstGeom>
          <a:noFill/>
        </p:spPr>
        <p:txBody>
          <a:bodyPr wrap="square" rtlCol="0">
            <a:spAutoFit/>
          </a:bodyPr>
          <a:lstStyle/>
          <a:p>
            <a:r>
              <a:rPr lang="en-IN" sz="2400" b="1" dirty="0">
                <a:solidFill>
                  <a:schemeClr val="tx1">
                    <a:lumMod val="75000"/>
                    <a:lumOff val="25000"/>
                  </a:schemeClr>
                </a:solidFill>
              </a:rPr>
              <a:t>Introduction</a:t>
            </a:r>
          </a:p>
          <a:p>
            <a:r>
              <a:rPr lang="en-IN" sz="1600" dirty="0">
                <a:solidFill>
                  <a:schemeClr val="tx1">
                    <a:lumMod val="75000"/>
                    <a:lumOff val="25000"/>
                  </a:schemeClr>
                </a:solidFill>
              </a:rPr>
              <a:t>Data Description, Literature Review and Research Process</a:t>
            </a:r>
          </a:p>
        </p:txBody>
      </p:sp>
      <p:sp>
        <p:nvSpPr>
          <p:cNvPr id="18" name="TextBox 17">
            <a:extLst>
              <a:ext uri="{FF2B5EF4-FFF2-40B4-BE49-F238E27FC236}">
                <a16:creationId xmlns:a16="http://schemas.microsoft.com/office/drawing/2014/main" id="{5C231927-4FC9-A155-6701-A36FE450FA04}"/>
              </a:ext>
            </a:extLst>
          </p:cNvPr>
          <p:cNvSpPr txBox="1"/>
          <p:nvPr/>
        </p:nvSpPr>
        <p:spPr>
          <a:xfrm>
            <a:off x="5373128" y="2958067"/>
            <a:ext cx="5250880" cy="707886"/>
          </a:xfrm>
          <a:prstGeom prst="rect">
            <a:avLst/>
          </a:prstGeom>
          <a:noFill/>
        </p:spPr>
        <p:txBody>
          <a:bodyPr wrap="square" rtlCol="0">
            <a:spAutoFit/>
          </a:bodyPr>
          <a:lstStyle/>
          <a:p>
            <a:r>
              <a:rPr lang="en-IN" sz="2400" b="1" dirty="0">
                <a:solidFill>
                  <a:schemeClr val="tx1">
                    <a:lumMod val="75000"/>
                    <a:lumOff val="25000"/>
                  </a:schemeClr>
                </a:solidFill>
              </a:rPr>
              <a:t>EDA Details</a:t>
            </a:r>
          </a:p>
          <a:p>
            <a:r>
              <a:rPr lang="en-IN" sz="1600" dirty="0">
                <a:solidFill>
                  <a:schemeClr val="tx1">
                    <a:lumMod val="75000"/>
                    <a:lumOff val="25000"/>
                  </a:schemeClr>
                </a:solidFill>
              </a:rPr>
              <a:t>Key Data Trends and Insights </a:t>
            </a:r>
          </a:p>
        </p:txBody>
      </p:sp>
      <p:sp>
        <p:nvSpPr>
          <p:cNvPr id="19" name="TextBox 18">
            <a:extLst>
              <a:ext uri="{FF2B5EF4-FFF2-40B4-BE49-F238E27FC236}">
                <a16:creationId xmlns:a16="http://schemas.microsoft.com/office/drawing/2014/main" id="{DCB997A2-B4E1-33F0-A999-03293F7A1F25}"/>
              </a:ext>
            </a:extLst>
          </p:cNvPr>
          <p:cNvSpPr txBox="1"/>
          <p:nvPr/>
        </p:nvSpPr>
        <p:spPr>
          <a:xfrm>
            <a:off x="5373128" y="4405438"/>
            <a:ext cx="5250880" cy="707886"/>
          </a:xfrm>
          <a:prstGeom prst="rect">
            <a:avLst/>
          </a:prstGeom>
          <a:noFill/>
        </p:spPr>
        <p:txBody>
          <a:bodyPr wrap="square" rtlCol="0">
            <a:spAutoFit/>
          </a:bodyPr>
          <a:lstStyle/>
          <a:p>
            <a:r>
              <a:rPr lang="en-IN" sz="2400" b="1" dirty="0">
                <a:solidFill>
                  <a:schemeClr val="tx1">
                    <a:lumMod val="75000"/>
                    <a:lumOff val="25000"/>
                  </a:schemeClr>
                </a:solidFill>
              </a:rPr>
              <a:t>Model Development &amp; Deployment</a:t>
            </a:r>
          </a:p>
          <a:p>
            <a:r>
              <a:rPr lang="en-IN" sz="1600" dirty="0">
                <a:solidFill>
                  <a:schemeClr val="tx1">
                    <a:lumMod val="75000"/>
                    <a:lumOff val="25000"/>
                  </a:schemeClr>
                </a:solidFill>
              </a:rPr>
              <a:t>Model Development, Selection, Validation and Deployment</a:t>
            </a:r>
          </a:p>
        </p:txBody>
      </p:sp>
    </p:spTree>
    <p:extLst>
      <p:ext uri="{BB962C8B-B14F-4D97-AF65-F5344CB8AC3E}">
        <p14:creationId xmlns:p14="http://schemas.microsoft.com/office/powerpoint/2010/main" val="2454953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830997"/>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Contact</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Contact type for a good chunk (~30%) of customers is unknow</a:t>
            </a:r>
            <a:endParaRPr lang="en-IN" sz="1600" dirty="0">
              <a:solidFill>
                <a:schemeClr val="tx1">
                  <a:lumMod val="65000"/>
                  <a:lumOff val="35000"/>
                </a:schemeClr>
              </a:solidFill>
            </a:endParaRPr>
          </a:p>
        </p:txBody>
      </p:sp>
      <p:pic>
        <p:nvPicPr>
          <p:cNvPr id="13314" name="Picture 2">
            <a:extLst>
              <a:ext uri="{FF2B5EF4-FFF2-40B4-BE49-F238E27FC236}">
                <a16:creationId xmlns:a16="http://schemas.microsoft.com/office/drawing/2014/main" id="{A49CA8B6-615D-5F4C-A6CB-C69F41478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72023"/>
            <a:ext cx="5314950" cy="4201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A1969D-13D9-4AF2-E57B-5151A93803F7}"/>
              </a:ext>
            </a:extLst>
          </p:cNvPr>
          <p:cNvPicPr>
            <a:picLocks noChangeAspect="1"/>
          </p:cNvPicPr>
          <p:nvPr/>
        </p:nvPicPr>
        <p:blipFill>
          <a:blip r:embed="rId3"/>
          <a:stretch>
            <a:fillRect/>
          </a:stretch>
        </p:blipFill>
        <p:spPr>
          <a:xfrm>
            <a:off x="6167437" y="2097088"/>
            <a:ext cx="5322001" cy="2041775"/>
          </a:xfrm>
          <a:prstGeom prst="rect">
            <a:avLst/>
          </a:prstGeom>
        </p:spPr>
      </p:pic>
    </p:spTree>
    <p:extLst>
      <p:ext uri="{BB962C8B-B14F-4D97-AF65-F5344CB8AC3E}">
        <p14:creationId xmlns:p14="http://schemas.microsoft.com/office/powerpoint/2010/main" val="698158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323439"/>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Month</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Sep, Oct and Dec months show a we high decline in marketing activity. Interestingly months with low activity are experiencing better conversion rate but this can be majorly due to baseline or organic flow of term deposits rather than from marketing activity</a:t>
            </a:r>
            <a:endParaRPr lang="en-IN" sz="1600" dirty="0">
              <a:solidFill>
                <a:schemeClr val="tx1">
                  <a:lumMod val="65000"/>
                  <a:lumOff val="35000"/>
                </a:schemeClr>
              </a:solidFill>
            </a:endParaRPr>
          </a:p>
        </p:txBody>
      </p:sp>
      <p:pic>
        <p:nvPicPr>
          <p:cNvPr id="14338" name="Picture 2">
            <a:extLst>
              <a:ext uri="{FF2B5EF4-FFF2-40B4-BE49-F238E27FC236}">
                <a16:creationId xmlns:a16="http://schemas.microsoft.com/office/drawing/2014/main" id="{6F13BDC6-A2EF-6FBC-7A27-7A76215CD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0979100-789F-CD27-DB35-532DB6CD488D}"/>
              </a:ext>
            </a:extLst>
          </p:cNvPr>
          <p:cNvPicPr>
            <a:picLocks noChangeAspect="1"/>
          </p:cNvPicPr>
          <p:nvPr/>
        </p:nvPicPr>
        <p:blipFill>
          <a:blip r:embed="rId3"/>
          <a:stretch>
            <a:fillRect/>
          </a:stretch>
        </p:blipFill>
        <p:spPr>
          <a:xfrm>
            <a:off x="6167438" y="2097088"/>
            <a:ext cx="4427942" cy="4176712"/>
          </a:xfrm>
          <a:prstGeom prst="rect">
            <a:avLst/>
          </a:prstGeom>
        </p:spPr>
      </p:pic>
    </p:spTree>
    <p:extLst>
      <p:ext uri="{BB962C8B-B14F-4D97-AF65-F5344CB8AC3E}">
        <p14:creationId xmlns:p14="http://schemas.microsoft.com/office/powerpoint/2010/main" val="198952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a:t>
            </a:r>
            <a:r>
              <a:rPr lang="en-US" sz="1600" dirty="0" err="1">
                <a:solidFill>
                  <a:schemeClr val="tx1">
                    <a:lumMod val="65000"/>
                    <a:lumOff val="35000"/>
                  </a:schemeClr>
                </a:solidFill>
              </a:rPr>
              <a:t>poutcome</a:t>
            </a:r>
            <a:endParaRPr lang="en-US" sz="1600" dirty="0">
              <a:solidFill>
                <a:schemeClr val="tx1">
                  <a:lumMod val="65000"/>
                  <a:lumOff val="35000"/>
                </a:schemeClr>
              </a:solidFill>
            </a:endParaRP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a:t>
            </a:r>
            <a:r>
              <a:rPr lang="en-US" sz="1600" dirty="0" err="1">
                <a:solidFill>
                  <a:schemeClr val="tx1">
                    <a:lumMod val="65000"/>
                    <a:lumOff val="35000"/>
                  </a:schemeClr>
                </a:solidFill>
              </a:rPr>
              <a:t>Poutcome</a:t>
            </a:r>
            <a:r>
              <a:rPr lang="en-US" sz="1600" dirty="0">
                <a:solidFill>
                  <a:schemeClr val="tx1">
                    <a:lumMod val="65000"/>
                    <a:lumOff val="35000"/>
                  </a:schemeClr>
                </a:solidFill>
              </a:rPr>
              <a:t> for majority of the customer is unknown this can be due to the fact that majority of the customer prioritized for current campaign are not targeted previously (refer to distribution for “previous trend”</a:t>
            </a:r>
            <a:endParaRPr lang="en-IN" sz="1600" dirty="0">
              <a:solidFill>
                <a:schemeClr val="tx1">
                  <a:lumMod val="65000"/>
                  <a:lumOff val="35000"/>
                </a:schemeClr>
              </a:solidFill>
            </a:endParaRPr>
          </a:p>
        </p:txBody>
      </p:sp>
      <p:pic>
        <p:nvPicPr>
          <p:cNvPr id="15362" name="Picture 2">
            <a:extLst>
              <a:ext uri="{FF2B5EF4-FFF2-40B4-BE49-F238E27FC236}">
                <a16:creationId xmlns:a16="http://schemas.microsoft.com/office/drawing/2014/main" id="{0B3B97EB-3A7C-EE40-695E-E6F865A10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9"/>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52E869F-6C58-E421-1D49-0F333071544B}"/>
              </a:ext>
            </a:extLst>
          </p:cNvPr>
          <p:cNvPicPr>
            <a:picLocks noChangeAspect="1"/>
          </p:cNvPicPr>
          <p:nvPr/>
        </p:nvPicPr>
        <p:blipFill>
          <a:blip r:embed="rId3"/>
          <a:stretch>
            <a:fillRect/>
          </a:stretch>
        </p:blipFill>
        <p:spPr>
          <a:xfrm>
            <a:off x="6167438" y="2132180"/>
            <a:ext cx="5314950" cy="2371817"/>
          </a:xfrm>
          <a:prstGeom prst="rect">
            <a:avLst/>
          </a:prstGeom>
        </p:spPr>
      </p:pic>
    </p:spTree>
    <p:extLst>
      <p:ext uri="{BB962C8B-B14F-4D97-AF65-F5344CB8AC3E}">
        <p14:creationId xmlns:p14="http://schemas.microsoft.com/office/powerpoint/2010/main" val="3539240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y</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Only 12% of the campaign activity has success. This low class ratio might cause the problem of class imbalance. Appropriate techniques have to implemented to address the same.</a:t>
            </a:r>
            <a:endParaRPr lang="en-IN" sz="1600" dirty="0">
              <a:solidFill>
                <a:schemeClr val="tx1">
                  <a:lumMod val="65000"/>
                  <a:lumOff val="35000"/>
                </a:schemeClr>
              </a:solidFill>
            </a:endParaRPr>
          </a:p>
        </p:txBody>
      </p:sp>
      <p:pic>
        <p:nvPicPr>
          <p:cNvPr id="16386" name="Picture 2">
            <a:extLst>
              <a:ext uri="{FF2B5EF4-FFF2-40B4-BE49-F238E27FC236}">
                <a16:creationId xmlns:a16="http://schemas.microsoft.com/office/drawing/2014/main" id="{A41D23FF-CE25-4EA9-01D4-5231BD9FC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02DFAF9-7CB7-4EF8-0C69-DE8F4CFD1B1A}"/>
              </a:ext>
            </a:extLst>
          </p:cNvPr>
          <p:cNvPicPr>
            <a:picLocks noChangeAspect="1"/>
          </p:cNvPicPr>
          <p:nvPr/>
        </p:nvPicPr>
        <p:blipFill>
          <a:blip r:embed="rId3"/>
          <a:stretch>
            <a:fillRect/>
          </a:stretch>
        </p:blipFill>
        <p:spPr>
          <a:xfrm>
            <a:off x="6167437" y="2129303"/>
            <a:ext cx="5314950" cy="1888936"/>
          </a:xfrm>
          <a:prstGeom prst="rect">
            <a:avLst/>
          </a:prstGeom>
        </p:spPr>
      </p:pic>
    </p:spTree>
    <p:extLst>
      <p:ext uri="{BB962C8B-B14F-4D97-AF65-F5344CB8AC3E}">
        <p14:creationId xmlns:p14="http://schemas.microsoft.com/office/powerpoint/2010/main" val="1732711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E8DFFF7-84E6-F3F8-5414-4416A95F7F93}"/>
              </a:ext>
            </a:extLst>
          </p:cNvPr>
          <p:cNvSpPr/>
          <p:nvPr/>
        </p:nvSpPr>
        <p:spPr>
          <a:xfrm>
            <a:off x="1858617" y="4455880"/>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2E5562A-E439-1E98-FEBE-C06E28DB9ED7}"/>
              </a:ext>
            </a:extLst>
          </p:cNvPr>
          <p:cNvSpPr/>
          <p:nvPr/>
        </p:nvSpPr>
        <p:spPr>
          <a:xfrm>
            <a:off x="2506566" y="3038808"/>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67BB857-A819-32D5-B623-66FE3CD4155C}"/>
              </a:ext>
            </a:extLst>
          </p:cNvPr>
          <p:cNvSpPr/>
          <p:nvPr/>
        </p:nvSpPr>
        <p:spPr>
          <a:xfrm>
            <a:off x="1858617" y="1667451"/>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DB168F5E-B764-CA5A-65E3-E48CDE212B2A}"/>
              </a:ext>
            </a:extLst>
          </p:cNvPr>
          <p:cNvSpPr/>
          <p:nvPr/>
        </p:nvSpPr>
        <p:spPr>
          <a:xfrm>
            <a:off x="0" y="1508808"/>
            <a:ext cx="2718442" cy="3600000"/>
          </a:xfrm>
          <a:custGeom>
            <a:avLst/>
            <a:gdLst>
              <a:gd name="connsiteX0" fmla="*/ 918442 w 2718442"/>
              <a:gd name="connsiteY0" fmla="*/ 0 h 3600000"/>
              <a:gd name="connsiteX1" fmla="*/ 2718442 w 2718442"/>
              <a:gd name="connsiteY1" fmla="*/ 1800000 h 3600000"/>
              <a:gd name="connsiteX2" fmla="*/ 918442 w 2718442"/>
              <a:gd name="connsiteY2" fmla="*/ 3600000 h 3600000"/>
              <a:gd name="connsiteX3" fmla="*/ 60455 w 2718442"/>
              <a:gd name="connsiteY3" fmla="*/ 3382750 h 3600000"/>
              <a:gd name="connsiteX4" fmla="*/ 0 w 2718442"/>
              <a:gd name="connsiteY4" fmla="*/ 3346023 h 3600000"/>
              <a:gd name="connsiteX5" fmla="*/ 0 w 2718442"/>
              <a:gd name="connsiteY5" fmla="*/ 253978 h 3600000"/>
              <a:gd name="connsiteX6" fmla="*/ 60455 w 2718442"/>
              <a:gd name="connsiteY6" fmla="*/ 217250 h 3600000"/>
              <a:gd name="connsiteX7" fmla="*/ 918442 w 2718442"/>
              <a:gd name="connsiteY7"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442" h="3600000">
                <a:moveTo>
                  <a:pt x="918442" y="0"/>
                </a:moveTo>
                <a:cubicBezTo>
                  <a:pt x="1912555" y="0"/>
                  <a:pt x="2718442" y="805887"/>
                  <a:pt x="2718442" y="1800000"/>
                </a:cubicBezTo>
                <a:cubicBezTo>
                  <a:pt x="2718442" y="2794113"/>
                  <a:pt x="1912555" y="3600000"/>
                  <a:pt x="918442" y="3600000"/>
                </a:cubicBezTo>
                <a:cubicBezTo>
                  <a:pt x="607782" y="3600000"/>
                  <a:pt x="315503" y="3521300"/>
                  <a:pt x="60455" y="3382750"/>
                </a:cubicBezTo>
                <a:lnTo>
                  <a:pt x="0" y="3346023"/>
                </a:lnTo>
                <a:lnTo>
                  <a:pt x="0" y="253978"/>
                </a:lnTo>
                <a:lnTo>
                  <a:pt x="60455" y="217250"/>
                </a:lnTo>
                <a:cubicBezTo>
                  <a:pt x="315503" y="78700"/>
                  <a:pt x="607782" y="0"/>
                  <a:pt x="918442" y="0"/>
                </a:cubicBezTo>
                <a:close/>
              </a:path>
            </a:pathLst>
          </a:custGeom>
          <a:solidFill>
            <a:schemeClr val="bg1"/>
          </a:solidFill>
          <a:ln w="28575">
            <a:solidFill>
              <a:schemeClr val="tx1">
                <a:lumMod val="85000"/>
                <a:lumOff val="1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26" name="Picture 2" descr="To-do list agenda icon simple style Royalty Free Vector">
            <a:extLst>
              <a:ext uri="{FF2B5EF4-FFF2-40B4-BE49-F238E27FC236}">
                <a16:creationId xmlns:a16="http://schemas.microsoft.com/office/drawing/2014/main" id="{20608561-973E-5536-B40A-98B36AB684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63" b="89815" l="10000" r="90000">
                        <a14:foregroundMark x1="59000" y1="14444" x2="59000" y2="14444"/>
                        <a14:foregroundMark x1="58300" y1="20463" x2="58300" y2="20463"/>
                        <a14:foregroundMark x1="57000" y1="30093" x2="57000" y2="30093"/>
                        <a14:foregroundMark x1="55700" y1="32500" x2="55700" y2="32500"/>
                        <a14:foregroundMark x1="54200" y1="36204" x2="54200" y2="36204"/>
                        <a14:foregroundMark x1="51200" y1="43426" x2="51200" y2="43426"/>
                        <a14:foregroundMark x1="49000" y1="46204" x2="49000" y2="46204"/>
                        <a14:foregroundMark x1="47000" y1="49444" x2="47000" y2="49444"/>
                        <a14:foregroundMark x1="46800" y1="57685" x2="46800" y2="57685"/>
                        <a14:foregroundMark x1="45700" y1="60278" x2="45700" y2="60278"/>
                        <a14:foregroundMark x1="45300" y1="62963" x2="45300" y2="62963"/>
                        <a14:foregroundMark x1="47000" y1="71389" x2="47000" y2="71389"/>
                        <a14:foregroundMark x1="46600" y1="73981" x2="46600" y2="73981"/>
                        <a14:foregroundMark x1="46400" y1="77037" x2="46400" y2="77037"/>
                        <a14:foregroundMark x1="40100" y1="73426" x2="40100" y2="73426"/>
                        <a14:foregroundMark x1="39900" y1="57685" x2="39900" y2="57685"/>
                        <a14:foregroundMark x1="40100" y1="47037" x2="40100" y2="47037"/>
                        <a14:foregroundMark x1="40100" y1="31111" x2="40100" y2="31111"/>
                      </a14:backgroundRemoval>
                    </a14:imgEffect>
                  </a14:imgLayer>
                </a14:imgProps>
              </a:ext>
              <a:ext uri="{28A0092B-C50C-407E-A947-70E740481C1C}">
                <a14:useLocalDpi xmlns:a14="http://schemas.microsoft.com/office/drawing/2010/main" val="0"/>
              </a:ext>
            </a:extLst>
          </a:blip>
          <a:srcRect b="9297"/>
          <a:stretch/>
        </p:blipFill>
        <p:spPr bwMode="auto">
          <a:xfrm>
            <a:off x="-124307" y="2012866"/>
            <a:ext cx="2448200" cy="23982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7C65AAB-C9E1-BD02-9234-C2E4E58C251B}"/>
              </a:ext>
            </a:extLst>
          </p:cNvPr>
          <p:cNvSpPr/>
          <p:nvPr/>
        </p:nvSpPr>
        <p:spPr>
          <a:xfrm>
            <a:off x="3563331" y="1505170"/>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5" name="Rectangle: Rounded Corners 14">
            <a:extLst>
              <a:ext uri="{FF2B5EF4-FFF2-40B4-BE49-F238E27FC236}">
                <a16:creationId xmlns:a16="http://schemas.microsoft.com/office/drawing/2014/main" id="{5EA1997F-0725-4DD7-0682-F837264269F5}"/>
              </a:ext>
            </a:extLst>
          </p:cNvPr>
          <p:cNvSpPr/>
          <p:nvPr/>
        </p:nvSpPr>
        <p:spPr>
          <a:xfrm>
            <a:off x="3563330" y="3048409"/>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6" name="Rectangle: Rounded Corners 15">
            <a:extLst>
              <a:ext uri="{FF2B5EF4-FFF2-40B4-BE49-F238E27FC236}">
                <a16:creationId xmlns:a16="http://schemas.microsoft.com/office/drawing/2014/main" id="{57F42C28-DEB1-174A-8E27-20E7A9F709EA}"/>
              </a:ext>
            </a:extLst>
          </p:cNvPr>
          <p:cNvSpPr/>
          <p:nvPr/>
        </p:nvSpPr>
        <p:spPr>
          <a:xfrm>
            <a:off x="3563330" y="4511508"/>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4" name="TextBox 13">
            <a:extLst>
              <a:ext uri="{FF2B5EF4-FFF2-40B4-BE49-F238E27FC236}">
                <a16:creationId xmlns:a16="http://schemas.microsoft.com/office/drawing/2014/main" id="{B1E1D3BF-F578-8796-4DFE-C537370175AF}"/>
              </a:ext>
            </a:extLst>
          </p:cNvPr>
          <p:cNvSpPr txBox="1"/>
          <p:nvPr/>
        </p:nvSpPr>
        <p:spPr>
          <a:xfrm>
            <a:off x="5373128" y="1416426"/>
            <a:ext cx="5250880" cy="707886"/>
          </a:xfrm>
          <a:prstGeom prst="rect">
            <a:avLst/>
          </a:prstGeom>
          <a:noFill/>
        </p:spPr>
        <p:txBody>
          <a:bodyPr wrap="square" rtlCol="0">
            <a:spAutoFit/>
          </a:bodyPr>
          <a:lstStyle/>
          <a:p>
            <a:r>
              <a:rPr lang="en-IN" sz="2400" b="1" dirty="0">
                <a:solidFill>
                  <a:schemeClr val="bg1">
                    <a:lumMod val="65000"/>
                  </a:schemeClr>
                </a:solidFill>
              </a:rPr>
              <a:t>Introduction</a:t>
            </a:r>
          </a:p>
          <a:p>
            <a:r>
              <a:rPr lang="en-IN" sz="1600" dirty="0">
                <a:solidFill>
                  <a:schemeClr val="bg1">
                    <a:lumMod val="65000"/>
                  </a:schemeClr>
                </a:solidFill>
              </a:rPr>
              <a:t>Data Description, Literature Review and Research Process</a:t>
            </a:r>
          </a:p>
        </p:txBody>
      </p:sp>
      <p:sp>
        <p:nvSpPr>
          <p:cNvPr id="18" name="TextBox 17">
            <a:extLst>
              <a:ext uri="{FF2B5EF4-FFF2-40B4-BE49-F238E27FC236}">
                <a16:creationId xmlns:a16="http://schemas.microsoft.com/office/drawing/2014/main" id="{5C231927-4FC9-A155-6701-A36FE450FA04}"/>
              </a:ext>
            </a:extLst>
          </p:cNvPr>
          <p:cNvSpPr txBox="1"/>
          <p:nvPr/>
        </p:nvSpPr>
        <p:spPr>
          <a:xfrm>
            <a:off x="5373128" y="2958067"/>
            <a:ext cx="5250880" cy="707886"/>
          </a:xfrm>
          <a:prstGeom prst="rect">
            <a:avLst/>
          </a:prstGeom>
          <a:noFill/>
        </p:spPr>
        <p:txBody>
          <a:bodyPr wrap="square" rtlCol="0">
            <a:spAutoFit/>
          </a:bodyPr>
          <a:lstStyle/>
          <a:p>
            <a:r>
              <a:rPr lang="en-IN" sz="2400" b="1" dirty="0">
                <a:solidFill>
                  <a:schemeClr val="tx1">
                    <a:lumMod val="65000"/>
                    <a:lumOff val="35000"/>
                  </a:schemeClr>
                </a:solidFill>
              </a:rPr>
              <a:t>EDA Details</a:t>
            </a:r>
          </a:p>
          <a:p>
            <a:r>
              <a:rPr lang="en-IN" sz="1600" dirty="0">
                <a:solidFill>
                  <a:schemeClr val="tx1">
                    <a:lumMod val="65000"/>
                    <a:lumOff val="35000"/>
                  </a:schemeClr>
                </a:solidFill>
              </a:rPr>
              <a:t>Key Data Trends and Insights </a:t>
            </a:r>
          </a:p>
        </p:txBody>
      </p:sp>
      <p:sp>
        <p:nvSpPr>
          <p:cNvPr id="2" name="Isosceles Triangle 1">
            <a:extLst>
              <a:ext uri="{FF2B5EF4-FFF2-40B4-BE49-F238E27FC236}">
                <a16:creationId xmlns:a16="http://schemas.microsoft.com/office/drawing/2014/main" id="{2150695E-F16C-BD7C-7A8A-97E6B8E72709}"/>
              </a:ext>
            </a:extLst>
          </p:cNvPr>
          <p:cNvSpPr/>
          <p:nvPr/>
        </p:nvSpPr>
        <p:spPr>
          <a:xfrm rot="5400000">
            <a:off x="8059918" y="3038808"/>
            <a:ext cx="857839" cy="540000"/>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itle 1">
            <a:extLst>
              <a:ext uri="{FF2B5EF4-FFF2-40B4-BE49-F238E27FC236}">
                <a16:creationId xmlns:a16="http://schemas.microsoft.com/office/drawing/2014/main" id="{BCCF8CAE-C387-30E6-C647-F1E2FAD29ED3}"/>
              </a:ext>
            </a:extLst>
          </p:cNvPr>
          <p:cNvSpPr txBox="1">
            <a:spLocks/>
          </p:cNvSpPr>
          <p:nvPr/>
        </p:nvSpPr>
        <p:spPr>
          <a:xfrm>
            <a:off x="8832864" y="3152291"/>
            <a:ext cx="3204916" cy="448502"/>
          </a:xfrm>
          <a:prstGeom prst="rect">
            <a:avLst/>
          </a:prstGeom>
        </p:spPr>
        <p:txBody>
          <a:bodyPr vert="horz" lIns="91440" tIns="45720" rIns="91440" bIns="45720" rtlCol="0" anchor="t">
            <a:normAutofit fontScale="82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Multivariate Analysis</a:t>
            </a:r>
          </a:p>
        </p:txBody>
      </p:sp>
      <p:sp>
        <p:nvSpPr>
          <p:cNvPr id="20" name="TextBox 19">
            <a:extLst>
              <a:ext uri="{FF2B5EF4-FFF2-40B4-BE49-F238E27FC236}">
                <a16:creationId xmlns:a16="http://schemas.microsoft.com/office/drawing/2014/main" id="{C9E3E5D4-F533-11A5-8B52-F9C434A41355}"/>
              </a:ext>
            </a:extLst>
          </p:cNvPr>
          <p:cNvSpPr txBox="1"/>
          <p:nvPr/>
        </p:nvSpPr>
        <p:spPr>
          <a:xfrm>
            <a:off x="5373128" y="4405438"/>
            <a:ext cx="5250880" cy="707886"/>
          </a:xfrm>
          <a:prstGeom prst="rect">
            <a:avLst/>
          </a:prstGeom>
          <a:noFill/>
        </p:spPr>
        <p:txBody>
          <a:bodyPr wrap="square" rtlCol="0">
            <a:spAutoFit/>
          </a:bodyPr>
          <a:lstStyle/>
          <a:p>
            <a:r>
              <a:rPr lang="en-US" sz="2400" b="1" dirty="0">
                <a:solidFill>
                  <a:schemeClr val="bg1">
                    <a:lumMod val="65000"/>
                  </a:schemeClr>
                </a:solidFill>
              </a:rPr>
              <a:t>Model Development &amp; Deployment</a:t>
            </a:r>
          </a:p>
          <a:p>
            <a:r>
              <a:rPr lang="en-US" sz="1600" dirty="0">
                <a:solidFill>
                  <a:schemeClr val="bg1">
                    <a:lumMod val="65000"/>
                  </a:schemeClr>
                </a:solidFill>
              </a:rPr>
              <a:t>Model Development, Selection, Validation and Deployment</a:t>
            </a:r>
          </a:p>
        </p:txBody>
      </p:sp>
    </p:spTree>
    <p:extLst>
      <p:ext uri="{BB962C8B-B14F-4D97-AF65-F5344CB8AC3E}">
        <p14:creationId xmlns:p14="http://schemas.microsoft.com/office/powerpoint/2010/main" val="559065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Multivariate Analysis – Numerical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Indept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vs.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Indept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Vars)</a:t>
            </a:r>
          </a:p>
        </p:txBody>
      </p:sp>
      <p:pic>
        <p:nvPicPr>
          <p:cNvPr id="6" name="Picture 5">
            <a:extLst>
              <a:ext uri="{FF2B5EF4-FFF2-40B4-BE49-F238E27FC236}">
                <a16:creationId xmlns:a16="http://schemas.microsoft.com/office/drawing/2014/main" id="{E3F12FCB-C421-DD5B-CE0E-2FE8DD1253A0}"/>
              </a:ext>
            </a:extLst>
          </p:cNvPr>
          <p:cNvPicPr>
            <a:picLocks noChangeAspect="1"/>
          </p:cNvPicPr>
          <p:nvPr/>
        </p:nvPicPr>
        <p:blipFill>
          <a:blip r:embed="rId2"/>
          <a:stretch>
            <a:fillRect/>
          </a:stretch>
        </p:blipFill>
        <p:spPr>
          <a:xfrm>
            <a:off x="717580" y="2060575"/>
            <a:ext cx="5199033" cy="4270252"/>
          </a:xfrm>
          <a:prstGeom prst="rect">
            <a:avLst/>
          </a:prstGeom>
        </p:spPr>
      </p:pic>
      <p:sp>
        <p:nvSpPr>
          <p:cNvPr id="10" name="TextBox 9">
            <a:extLst>
              <a:ext uri="{FF2B5EF4-FFF2-40B4-BE49-F238E27FC236}">
                <a16:creationId xmlns:a16="http://schemas.microsoft.com/office/drawing/2014/main" id="{D9F58F0A-97D9-79B9-0922-C3E094F877AF}"/>
              </a:ext>
            </a:extLst>
          </p:cNvPr>
          <p:cNvSpPr txBox="1"/>
          <p:nvPr/>
        </p:nvSpPr>
        <p:spPr>
          <a:xfrm>
            <a:off x="6096276" y="2210211"/>
            <a:ext cx="5640091" cy="2616101"/>
          </a:xfrm>
          <a:prstGeom prst="rect">
            <a:avLst/>
          </a:prstGeom>
          <a:noFill/>
        </p:spPr>
        <p:txBody>
          <a:bodyPr wrap="square">
            <a:spAutoFit/>
          </a:bodyPr>
          <a:lstStyle/>
          <a:p>
            <a:pPr algn="l"/>
            <a:r>
              <a:rPr lang="en-US" sz="2400" b="1" i="0" dirty="0">
                <a:solidFill>
                  <a:srgbClr val="777777"/>
                </a:solidFill>
                <a:effectLst/>
                <a:latin typeface="Helvetica Neue"/>
              </a:rPr>
              <a:t>Spearman's ρ</a:t>
            </a:r>
          </a:p>
          <a:p>
            <a:r>
              <a:rPr lang="en-US" sz="1400" b="0" i="0" dirty="0">
                <a:solidFill>
                  <a:srgbClr val="777777"/>
                </a:solidFill>
                <a:effectLst/>
                <a:latin typeface="Helvetica Neue"/>
              </a:rPr>
              <a:t>The Spearman's rank correlation coefficient (</a:t>
            </a:r>
            <a:r>
              <a:rPr lang="en-US" sz="1400" b="0" i="1" dirty="0">
                <a:solidFill>
                  <a:srgbClr val="777777"/>
                </a:solidFill>
                <a:effectLst/>
                <a:latin typeface="Helvetica Neue"/>
              </a:rPr>
              <a:t>ρ</a:t>
            </a:r>
            <a:r>
              <a:rPr lang="en-US" sz="1400" b="0" i="0" dirty="0">
                <a:solidFill>
                  <a:srgbClr val="777777"/>
                </a:solidFill>
                <a:effectLst/>
                <a:latin typeface="Helvetica Neue"/>
              </a:rPr>
              <a:t>) is a measure of monotonic correlation between two variables, and is therefore better in catching nonlinear monotonic correlations than Pearson's </a:t>
            </a:r>
            <a:r>
              <a:rPr lang="en-US" sz="1400" b="0" i="1" dirty="0">
                <a:solidFill>
                  <a:srgbClr val="777777"/>
                </a:solidFill>
                <a:effectLst/>
                <a:latin typeface="Helvetica Neue"/>
              </a:rPr>
              <a:t>r</a:t>
            </a:r>
            <a:r>
              <a:rPr lang="en-US" sz="1400" b="0" i="0" dirty="0">
                <a:solidFill>
                  <a:srgbClr val="777777"/>
                </a:solidFill>
                <a:effectLst/>
                <a:latin typeface="Helvetica Neue"/>
              </a:rPr>
              <a:t>. It's value lies between -1 and +1, -1 indicating total negative monotonic correlation, 0 indicating no monotonic correlation and 1 indicating total positive monotonic correlation.</a:t>
            </a:r>
            <a:br>
              <a:rPr lang="en-US" sz="1400" dirty="0"/>
            </a:br>
            <a:br>
              <a:rPr lang="en-US" sz="1400" dirty="0"/>
            </a:br>
            <a:r>
              <a:rPr lang="en-US" sz="1400" b="0" i="0" dirty="0">
                <a:solidFill>
                  <a:srgbClr val="777777"/>
                </a:solidFill>
                <a:effectLst/>
                <a:latin typeface="Helvetica Neue"/>
              </a:rPr>
              <a:t>To calculate </a:t>
            </a:r>
            <a:r>
              <a:rPr lang="en-US" sz="1400" b="0" i="1" dirty="0">
                <a:solidFill>
                  <a:srgbClr val="777777"/>
                </a:solidFill>
                <a:effectLst/>
                <a:latin typeface="Helvetica Neue"/>
              </a:rPr>
              <a:t>ρ</a:t>
            </a:r>
            <a:r>
              <a:rPr lang="en-US" sz="1400" b="0" i="0" dirty="0">
                <a:solidFill>
                  <a:srgbClr val="777777"/>
                </a:solidFill>
                <a:effectLst/>
                <a:latin typeface="Helvetica Neue"/>
              </a:rPr>
              <a:t> for two variables </a:t>
            </a:r>
            <a:r>
              <a:rPr lang="en-US" sz="1400" b="0" i="1" dirty="0">
                <a:solidFill>
                  <a:srgbClr val="777777"/>
                </a:solidFill>
                <a:effectLst/>
                <a:latin typeface="Helvetica Neue"/>
              </a:rPr>
              <a:t>X</a:t>
            </a:r>
            <a:r>
              <a:rPr lang="en-US" sz="1400" b="0" i="0" dirty="0">
                <a:solidFill>
                  <a:srgbClr val="777777"/>
                </a:solidFill>
                <a:effectLst/>
                <a:latin typeface="Helvetica Neue"/>
              </a:rPr>
              <a:t> and </a:t>
            </a:r>
            <a:r>
              <a:rPr lang="en-US" sz="1400" b="0" i="1" dirty="0">
                <a:solidFill>
                  <a:srgbClr val="777777"/>
                </a:solidFill>
                <a:effectLst/>
                <a:latin typeface="Helvetica Neue"/>
              </a:rPr>
              <a:t>Y</a:t>
            </a:r>
            <a:r>
              <a:rPr lang="en-US" sz="1400" b="0" i="0" dirty="0">
                <a:solidFill>
                  <a:srgbClr val="777777"/>
                </a:solidFill>
                <a:effectLst/>
                <a:latin typeface="Helvetica Neue"/>
              </a:rPr>
              <a:t>, one divides the covariance of the rank variables of </a:t>
            </a:r>
            <a:r>
              <a:rPr lang="en-US" sz="1400" b="0" i="1" dirty="0">
                <a:solidFill>
                  <a:srgbClr val="777777"/>
                </a:solidFill>
                <a:effectLst/>
                <a:latin typeface="Helvetica Neue"/>
              </a:rPr>
              <a:t>X</a:t>
            </a:r>
            <a:r>
              <a:rPr lang="en-US" sz="1400" b="0" i="0" dirty="0">
                <a:solidFill>
                  <a:srgbClr val="777777"/>
                </a:solidFill>
                <a:effectLst/>
                <a:latin typeface="Helvetica Neue"/>
              </a:rPr>
              <a:t> and </a:t>
            </a:r>
            <a:r>
              <a:rPr lang="en-US" sz="1400" b="0" i="1" dirty="0">
                <a:solidFill>
                  <a:srgbClr val="777777"/>
                </a:solidFill>
                <a:effectLst/>
                <a:latin typeface="Helvetica Neue"/>
              </a:rPr>
              <a:t>Y</a:t>
            </a:r>
            <a:r>
              <a:rPr lang="en-US" sz="1400" b="0" i="0" dirty="0">
                <a:solidFill>
                  <a:srgbClr val="777777"/>
                </a:solidFill>
                <a:effectLst/>
                <a:latin typeface="Helvetica Neue"/>
              </a:rPr>
              <a:t> by the product of their standard deviations.</a:t>
            </a:r>
            <a:endParaRPr lang="en-IN" sz="1400" dirty="0"/>
          </a:p>
        </p:txBody>
      </p:sp>
      <p:sp>
        <p:nvSpPr>
          <p:cNvPr id="13" name="TextBox 12">
            <a:extLst>
              <a:ext uri="{FF2B5EF4-FFF2-40B4-BE49-F238E27FC236}">
                <a16:creationId xmlns:a16="http://schemas.microsoft.com/office/drawing/2014/main" id="{456E28EC-D021-D38A-6359-9A659FC77980}"/>
              </a:ext>
            </a:extLst>
          </p:cNvPr>
          <p:cNvSpPr txBox="1"/>
          <p:nvPr/>
        </p:nvSpPr>
        <p:spPr>
          <a:xfrm>
            <a:off x="1883934" y="6192327"/>
            <a:ext cx="2713777" cy="276999"/>
          </a:xfrm>
          <a:prstGeom prst="rect">
            <a:avLst/>
          </a:prstGeom>
          <a:noFill/>
        </p:spPr>
        <p:txBody>
          <a:bodyPr wrap="square">
            <a:spAutoFit/>
          </a:bodyPr>
          <a:lstStyle/>
          <a:p>
            <a:pPr algn="ctr"/>
            <a:r>
              <a:rPr lang="en-US" sz="1200" b="1" i="0" dirty="0">
                <a:solidFill>
                  <a:srgbClr val="777777"/>
                </a:solidFill>
                <a:effectLst/>
                <a:latin typeface="Helvetica Neue"/>
              </a:rPr>
              <a:t>Variable Correlation</a:t>
            </a:r>
          </a:p>
        </p:txBody>
      </p:sp>
      <p:sp>
        <p:nvSpPr>
          <p:cNvPr id="14" name="TextBox 13">
            <a:extLst>
              <a:ext uri="{FF2B5EF4-FFF2-40B4-BE49-F238E27FC236}">
                <a16:creationId xmlns:a16="http://schemas.microsoft.com/office/drawing/2014/main" id="{5B03AB18-868D-3E2E-BE28-69CA89E7792A}"/>
              </a:ext>
            </a:extLst>
          </p:cNvPr>
          <p:cNvSpPr txBox="1"/>
          <p:nvPr/>
        </p:nvSpPr>
        <p:spPr>
          <a:xfrm>
            <a:off x="471340" y="820132"/>
            <a:ext cx="11133056" cy="584775"/>
          </a:xfrm>
          <a:prstGeom prst="rect">
            <a:avLst/>
          </a:prstGeom>
          <a:noFill/>
        </p:spPr>
        <p:txBody>
          <a:bodyPr wrap="square" rtlCol="0">
            <a:spAutoFit/>
          </a:bodyPr>
          <a:lstStyle/>
          <a:p>
            <a:r>
              <a:rPr lang="en-US" sz="1600" b="1" dirty="0">
                <a:solidFill>
                  <a:schemeClr val="tx1">
                    <a:lumMod val="65000"/>
                    <a:lumOff val="35000"/>
                  </a:schemeClr>
                </a:solidFill>
              </a:rPr>
              <a:t>EDA Insight:</a:t>
            </a:r>
          </a:p>
          <a:p>
            <a:pPr marL="285750" indent="-285750">
              <a:buFont typeface="Arial" panose="020B0604020202020204" pitchFamily="34" charset="0"/>
              <a:buChar char="•"/>
            </a:pPr>
            <a:r>
              <a:rPr lang="en-US" sz="1600" dirty="0" err="1">
                <a:solidFill>
                  <a:schemeClr val="tx1">
                    <a:lumMod val="65000"/>
                    <a:lumOff val="35000"/>
                  </a:schemeClr>
                </a:solidFill>
              </a:rPr>
              <a:t>Pdays</a:t>
            </a:r>
            <a:r>
              <a:rPr lang="en-US" sz="1600" dirty="0">
                <a:solidFill>
                  <a:schemeClr val="tx1">
                    <a:lumMod val="65000"/>
                    <a:lumOff val="35000"/>
                  </a:schemeClr>
                </a:solidFill>
              </a:rPr>
              <a:t> and previous features are very highly correlated. Due to very high correlation one of these features can be eliminated</a:t>
            </a:r>
          </a:p>
        </p:txBody>
      </p:sp>
    </p:spTree>
    <p:extLst>
      <p:ext uri="{BB962C8B-B14F-4D97-AF65-F5344CB8AC3E}">
        <p14:creationId xmlns:p14="http://schemas.microsoft.com/office/powerpoint/2010/main" val="3525880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Multivariate Analysis – Categorical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Indept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vs.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Indept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Vars)</a:t>
            </a:r>
          </a:p>
        </p:txBody>
      </p:sp>
      <p:sp>
        <p:nvSpPr>
          <p:cNvPr id="10" name="TextBox 9">
            <a:extLst>
              <a:ext uri="{FF2B5EF4-FFF2-40B4-BE49-F238E27FC236}">
                <a16:creationId xmlns:a16="http://schemas.microsoft.com/office/drawing/2014/main" id="{D9F58F0A-97D9-79B9-0922-C3E094F877AF}"/>
              </a:ext>
            </a:extLst>
          </p:cNvPr>
          <p:cNvSpPr txBox="1"/>
          <p:nvPr/>
        </p:nvSpPr>
        <p:spPr>
          <a:xfrm>
            <a:off x="6096000" y="2342186"/>
            <a:ext cx="5640091" cy="1538883"/>
          </a:xfrm>
          <a:prstGeom prst="rect">
            <a:avLst/>
          </a:prstGeom>
          <a:noFill/>
        </p:spPr>
        <p:txBody>
          <a:bodyPr wrap="square">
            <a:spAutoFit/>
          </a:bodyPr>
          <a:lstStyle/>
          <a:p>
            <a:pPr algn="l"/>
            <a:r>
              <a:rPr lang="en-US" sz="2400" b="1" dirty="0" err="1">
                <a:solidFill>
                  <a:srgbClr val="777777"/>
                </a:solidFill>
                <a:latin typeface="Helvetica Neue"/>
              </a:rPr>
              <a:t>Cramér's</a:t>
            </a:r>
            <a:r>
              <a:rPr lang="en-US" sz="2400" b="1" i="0" dirty="0">
                <a:solidFill>
                  <a:srgbClr val="777777"/>
                </a:solidFill>
                <a:effectLst/>
                <a:latin typeface="Helvetica Neue"/>
              </a:rPr>
              <a:t> V (</a:t>
            </a:r>
            <a:r>
              <a:rPr lang="en-US" sz="2400" b="1" i="0" dirty="0" err="1">
                <a:solidFill>
                  <a:srgbClr val="777777"/>
                </a:solidFill>
                <a:effectLst/>
                <a:latin typeface="Helvetica Neue"/>
              </a:rPr>
              <a:t>φc</a:t>
            </a:r>
            <a:r>
              <a:rPr lang="en-US" sz="2400" b="1" i="0" dirty="0">
                <a:solidFill>
                  <a:srgbClr val="777777"/>
                </a:solidFill>
                <a:effectLst/>
                <a:latin typeface="Helvetica Neue"/>
              </a:rPr>
              <a:t>)</a:t>
            </a:r>
          </a:p>
          <a:p>
            <a:pPr algn="l"/>
            <a:r>
              <a:rPr lang="en-US" sz="1400" dirty="0" err="1">
                <a:solidFill>
                  <a:srgbClr val="777777"/>
                </a:solidFill>
                <a:latin typeface="Helvetica Neue"/>
              </a:rPr>
              <a:t>Cramér's</a:t>
            </a:r>
            <a:r>
              <a:rPr lang="en-US" sz="1400" dirty="0">
                <a:solidFill>
                  <a:srgbClr val="777777"/>
                </a:solidFill>
                <a:latin typeface="Helvetica Neue"/>
              </a:rPr>
              <a:t> V is an association measure for nominal random variables. The coefficient ranges from 0 to 1, with 0 indicating independence and 1 indicating perfect association. The empirical estimators used for </a:t>
            </a:r>
            <a:r>
              <a:rPr lang="en-US" sz="1400" dirty="0" err="1">
                <a:solidFill>
                  <a:srgbClr val="777777"/>
                </a:solidFill>
                <a:latin typeface="Helvetica Neue"/>
              </a:rPr>
              <a:t>Cramér's</a:t>
            </a:r>
            <a:r>
              <a:rPr lang="en-US" sz="1400" dirty="0">
                <a:solidFill>
                  <a:srgbClr val="777777"/>
                </a:solidFill>
                <a:latin typeface="Helvetica Neue"/>
              </a:rPr>
              <a:t> V have been proved to be biased, even for large samples</a:t>
            </a:r>
            <a:endParaRPr lang="en-IN" sz="1400" dirty="0">
              <a:solidFill>
                <a:srgbClr val="777777"/>
              </a:solidFill>
              <a:latin typeface="Helvetica Neue"/>
            </a:endParaRPr>
          </a:p>
        </p:txBody>
      </p:sp>
      <p:sp>
        <p:nvSpPr>
          <p:cNvPr id="13" name="TextBox 12">
            <a:extLst>
              <a:ext uri="{FF2B5EF4-FFF2-40B4-BE49-F238E27FC236}">
                <a16:creationId xmlns:a16="http://schemas.microsoft.com/office/drawing/2014/main" id="{456E28EC-D021-D38A-6359-9A659FC77980}"/>
              </a:ext>
            </a:extLst>
          </p:cNvPr>
          <p:cNvSpPr txBox="1"/>
          <p:nvPr/>
        </p:nvSpPr>
        <p:spPr>
          <a:xfrm>
            <a:off x="1883934" y="6192327"/>
            <a:ext cx="2713777" cy="276999"/>
          </a:xfrm>
          <a:prstGeom prst="rect">
            <a:avLst/>
          </a:prstGeom>
          <a:noFill/>
        </p:spPr>
        <p:txBody>
          <a:bodyPr wrap="square">
            <a:spAutoFit/>
          </a:bodyPr>
          <a:lstStyle/>
          <a:p>
            <a:pPr algn="ctr"/>
            <a:r>
              <a:rPr lang="en-US" sz="1200" b="1" i="0" dirty="0">
                <a:solidFill>
                  <a:srgbClr val="777777"/>
                </a:solidFill>
                <a:effectLst/>
                <a:latin typeface="Helvetica Neue"/>
              </a:rPr>
              <a:t>Variable Correlation</a:t>
            </a:r>
          </a:p>
        </p:txBody>
      </p:sp>
      <p:sp>
        <p:nvSpPr>
          <p:cNvPr id="14" name="TextBox 13">
            <a:extLst>
              <a:ext uri="{FF2B5EF4-FFF2-40B4-BE49-F238E27FC236}">
                <a16:creationId xmlns:a16="http://schemas.microsoft.com/office/drawing/2014/main" id="{5B03AB18-868D-3E2E-BE28-69CA89E7792A}"/>
              </a:ext>
            </a:extLst>
          </p:cNvPr>
          <p:cNvSpPr txBox="1"/>
          <p:nvPr/>
        </p:nvSpPr>
        <p:spPr>
          <a:xfrm>
            <a:off x="471340" y="820132"/>
            <a:ext cx="11133056" cy="1569660"/>
          </a:xfrm>
          <a:prstGeom prst="rect">
            <a:avLst/>
          </a:prstGeom>
          <a:noFill/>
        </p:spPr>
        <p:txBody>
          <a:bodyPr wrap="square" rtlCol="0">
            <a:spAutoFit/>
          </a:bodyPr>
          <a:lstStyle/>
          <a:p>
            <a:r>
              <a:rPr lang="en-US" sz="1600" b="1" dirty="0">
                <a:solidFill>
                  <a:schemeClr val="tx1">
                    <a:lumMod val="65000"/>
                    <a:lumOff val="35000"/>
                  </a:schemeClr>
                </a:solidFill>
              </a:rPr>
              <a:t>EDA Insight:</a:t>
            </a:r>
          </a:p>
          <a:p>
            <a:pPr marL="285750" indent="-285750">
              <a:buFont typeface="Arial" panose="020B0604020202020204" pitchFamily="34" charset="0"/>
              <a:buChar char="•"/>
            </a:pPr>
            <a:r>
              <a:rPr lang="en-US" sz="1600" dirty="0">
                <a:solidFill>
                  <a:schemeClr val="tx1">
                    <a:lumMod val="65000"/>
                    <a:lumOff val="35000"/>
                  </a:schemeClr>
                </a:solidFill>
              </a:rPr>
              <a:t>Variable month is correlated with contact and housing but this correlation cannot be explained in business terms</a:t>
            </a:r>
          </a:p>
          <a:p>
            <a:pPr marL="285750" indent="-285750">
              <a:buFont typeface="Arial" panose="020B0604020202020204" pitchFamily="34" charset="0"/>
              <a:buChar char="•"/>
            </a:pPr>
            <a:r>
              <a:rPr lang="en-US" sz="1600" dirty="0">
                <a:solidFill>
                  <a:schemeClr val="tx1">
                    <a:lumMod val="65000"/>
                    <a:lumOff val="35000"/>
                  </a:schemeClr>
                </a:solidFill>
              </a:rPr>
              <a:t>Variable job is correlated with education which is an expected outcome</a:t>
            </a:r>
          </a:p>
          <a:p>
            <a:pPr marL="285750" indent="-285750">
              <a:buFont typeface="Arial" panose="020B0604020202020204" pitchFamily="34" charset="0"/>
              <a:buChar char="•"/>
            </a:pPr>
            <a:r>
              <a:rPr lang="en-US" sz="1600" dirty="0" err="1">
                <a:solidFill>
                  <a:schemeClr val="tx1">
                    <a:lumMod val="65000"/>
                    <a:lumOff val="35000"/>
                  </a:schemeClr>
                </a:solidFill>
              </a:rPr>
              <a:t>Poutcome</a:t>
            </a:r>
            <a:r>
              <a:rPr lang="en-US" sz="1600" dirty="0">
                <a:solidFill>
                  <a:schemeClr val="tx1">
                    <a:lumMod val="65000"/>
                    <a:lumOff val="35000"/>
                  </a:schemeClr>
                </a:solidFill>
              </a:rPr>
              <a:t> and month are correlated with target variable which might important feature for modelling</a:t>
            </a:r>
          </a:p>
          <a:p>
            <a:pPr marL="742950" lvl="1" indent="-285750">
              <a:buFont typeface="Arial" panose="020B0604020202020204" pitchFamily="34" charset="0"/>
              <a:buChar char="•"/>
            </a:pPr>
            <a:r>
              <a:rPr lang="en-US" sz="1600" dirty="0">
                <a:solidFill>
                  <a:schemeClr val="tx1">
                    <a:lumMod val="65000"/>
                    <a:lumOff val="35000"/>
                  </a:schemeClr>
                </a:solidFill>
              </a:rPr>
              <a:t>Need to be cautious while understanding correlation of month with target as seen in the previous univariate analysis correlation might just be due to baseline of term deposit creation coupled with low activity</a:t>
            </a:r>
          </a:p>
        </p:txBody>
      </p:sp>
      <p:pic>
        <p:nvPicPr>
          <p:cNvPr id="3" name="Picture 2">
            <a:extLst>
              <a:ext uri="{FF2B5EF4-FFF2-40B4-BE49-F238E27FC236}">
                <a16:creationId xmlns:a16="http://schemas.microsoft.com/office/drawing/2014/main" id="{F1DC5C52-5498-1B07-B16C-91A34B078CC5}"/>
              </a:ext>
            </a:extLst>
          </p:cNvPr>
          <p:cNvPicPr>
            <a:picLocks noChangeAspect="1"/>
          </p:cNvPicPr>
          <p:nvPr/>
        </p:nvPicPr>
        <p:blipFill>
          <a:blip r:embed="rId2"/>
          <a:stretch>
            <a:fillRect/>
          </a:stretch>
        </p:blipFill>
        <p:spPr>
          <a:xfrm>
            <a:off x="1143753" y="2311171"/>
            <a:ext cx="4361532" cy="3716063"/>
          </a:xfrm>
          <a:prstGeom prst="rect">
            <a:avLst/>
          </a:prstGeom>
        </p:spPr>
      </p:pic>
    </p:spTree>
    <p:extLst>
      <p:ext uri="{BB962C8B-B14F-4D97-AF65-F5344CB8AC3E}">
        <p14:creationId xmlns:p14="http://schemas.microsoft.com/office/powerpoint/2010/main" val="3545403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Multivariate Analysis – All Var with Target</a:t>
            </a:r>
          </a:p>
        </p:txBody>
      </p:sp>
      <p:sp>
        <p:nvSpPr>
          <p:cNvPr id="14" name="TextBox 13">
            <a:extLst>
              <a:ext uri="{FF2B5EF4-FFF2-40B4-BE49-F238E27FC236}">
                <a16:creationId xmlns:a16="http://schemas.microsoft.com/office/drawing/2014/main" id="{5B03AB18-868D-3E2E-BE28-69CA89E7792A}"/>
              </a:ext>
            </a:extLst>
          </p:cNvPr>
          <p:cNvSpPr txBox="1"/>
          <p:nvPr/>
        </p:nvSpPr>
        <p:spPr>
          <a:xfrm>
            <a:off x="6167438" y="820132"/>
            <a:ext cx="5436957" cy="2062103"/>
          </a:xfrm>
          <a:prstGeom prst="rect">
            <a:avLst/>
          </a:prstGeom>
          <a:noFill/>
        </p:spPr>
        <p:txBody>
          <a:bodyPr wrap="square" rtlCol="0">
            <a:spAutoFit/>
          </a:bodyPr>
          <a:lstStyle/>
          <a:p>
            <a:r>
              <a:rPr lang="en-US" sz="1600" b="1" dirty="0">
                <a:solidFill>
                  <a:schemeClr val="tx1">
                    <a:lumMod val="65000"/>
                    <a:lumOff val="35000"/>
                  </a:schemeClr>
                </a:solidFill>
              </a:rPr>
              <a:t>EDA Insight:</a:t>
            </a:r>
          </a:p>
          <a:p>
            <a:pPr marL="285750" indent="-285750">
              <a:buFont typeface="Arial" panose="020B0604020202020204" pitchFamily="34" charset="0"/>
              <a:buChar char="•"/>
            </a:pPr>
            <a:r>
              <a:rPr lang="en-US" sz="1600" b="1" dirty="0">
                <a:solidFill>
                  <a:schemeClr val="tx1">
                    <a:lumMod val="65000"/>
                    <a:lumOff val="35000"/>
                  </a:schemeClr>
                </a:solidFill>
              </a:rPr>
              <a:t>Duration seems to a highly influential variable </a:t>
            </a:r>
            <a:r>
              <a:rPr lang="en-US" sz="1600" dirty="0">
                <a:solidFill>
                  <a:schemeClr val="tx1">
                    <a:lumMod val="65000"/>
                    <a:lumOff val="35000"/>
                  </a:schemeClr>
                </a:solidFill>
              </a:rPr>
              <a:t>for outcome prediction. This kind of align with the fact that if customer is interested in the idea of term deposit then only he will engage in conversation with the agents</a:t>
            </a:r>
          </a:p>
          <a:p>
            <a:pPr marL="285750" indent="-285750">
              <a:buFont typeface="Arial" panose="020B0604020202020204" pitchFamily="34" charset="0"/>
              <a:buChar char="•"/>
            </a:pPr>
            <a:r>
              <a:rPr lang="en-US" sz="1600" dirty="0">
                <a:solidFill>
                  <a:schemeClr val="tx1">
                    <a:lumMod val="65000"/>
                    <a:lumOff val="35000"/>
                  </a:schemeClr>
                </a:solidFill>
              </a:rPr>
              <a:t> Other variables exhibiting influence on target variable are campaign, </a:t>
            </a:r>
            <a:r>
              <a:rPr lang="en-US" sz="1600" dirty="0" err="1">
                <a:solidFill>
                  <a:schemeClr val="tx1">
                    <a:lumMod val="65000"/>
                    <a:lumOff val="35000"/>
                  </a:schemeClr>
                </a:solidFill>
              </a:rPr>
              <a:t>pdays</a:t>
            </a:r>
            <a:r>
              <a:rPr lang="en-US" sz="1600" dirty="0">
                <a:solidFill>
                  <a:schemeClr val="tx1">
                    <a:lumMod val="65000"/>
                    <a:lumOff val="35000"/>
                  </a:schemeClr>
                </a:solidFill>
              </a:rPr>
              <a:t>, previous and </a:t>
            </a:r>
            <a:r>
              <a:rPr lang="en-US" sz="1600" dirty="0" err="1">
                <a:solidFill>
                  <a:schemeClr val="tx1">
                    <a:lumMod val="65000"/>
                    <a:lumOff val="35000"/>
                  </a:schemeClr>
                </a:solidFill>
              </a:rPr>
              <a:t>poutcome</a:t>
            </a:r>
            <a:endParaRPr lang="en-US" sz="1600"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rPr>
              <a:t>Similar to education and job, age is correlated with job</a:t>
            </a:r>
          </a:p>
        </p:txBody>
      </p:sp>
      <p:pic>
        <p:nvPicPr>
          <p:cNvPr id="5" name="Picture 4">
            <a:extLst>
              <a:ext uri="{FF2B5EF4-FFF2-40B4-BE49-F238E27FC236}">
                <a16:creationId xmlns:a16="http://schemas.microsoft.com/office/drawing/2014/main" id="{CF7B7388-31D9-9F1E-DB0B-2BD043BE7176}"/>
              </a:ext>
            </a:extLst>
          </p:cNvPr>
          <p:cNvPicPr>
            <a:picLocks noChangeAspect="1"/>
          </p:cNvPicPr>
          <p:nvPr/>
        </p:nvPicPr>
        <p:blipFill>
          <a:blip r:embed="rId2"/>
          <a:stretch>
            <a:fillRect/>
          </a:stretch>
        </p:blipFill>
        <p:spPr>
          <a:xfrm>
            <a:off x="427833" y="820132"/>
            <a:ext cx="5080095" cy="4559591"/>
          </a:xfrm>
          <a:prstGeom prst="rect">
            <a:avLst/>
          </a:prstGeom>
        </p:spPr>
      </p:pic>
      <p:sp>
        <p:nvSpPr>
          <p:cNvPr id="11" name="TextBox 10">
            <a:extLst>
              <a:ext uri="{FF2B5EF4-FFF2-40B4-BE49-F238E27FC236}">
                <a16:creationId xmlns:a16="http://schemas.microsoft.com/office/drawing/2014/main" id="{0CA59057-4872-2EC9-8860-1BC778459EA4}"/>
              </a:ext>
            </a:extLst>
          </p:cNvPr>
          <p:cNvSpPr txBox="1"/>
          <p:nvPr/>
        </p:nvSpPr>
        <p:spPr>
          <a:xfrm>
            <a:off x="353355" y="5469553"/>
            <a:ext cx="8809500" cy="1107996"/>
          </a:xfrm>
          <a:prstGeom prst="rect">
            <a:avLst/>
          </a:prstGeom>
          <a:noFill/>
        </p:spPr>
        <p:txBody>
          <a:bodyPr wrap="square">
            <a:spAutoFit/>
          </a:bodyPr>
          <a:lstStyle/>
          <a:p>
            <a:pPr algn="l"/>
            <a:r>
              <a:rPr lang="en-US" sz="1100" b="0" i="0" dirty="0">
                <a:solidFill>
                  <a:srgbClr val="58544F"/>
                </a:solidFill>
                <a:effectLst/>
                <a:latin typeface="RobotoMed"/>
              </a:rPr>
              <a:t>■ </a:t>
            </a:r>
            <a:r>
              <a:rPr lang="en-US" sz="1100" b="1" i="0" dirty="0">
                <a:solidFill>
                  <a:srgbClr val="58544F"/>
                </a:solidFill>
                <a:effectLst/>
                <a:latin typeface="RobotoMed"/>
              </a:rPr>
              <a:t>Squares</a:t>
            </a:r>
            <a:r>
              <a:rPr lang="en-US" sz="1100" b="0" i="0" dirty="0">
                <a:solidFill>
                  <a:srgbClr val="58544F"/>
                </a:solidFill>
                <a:effectLst/>
                <a:latin typeface="RobotoMed"/>
              </a:rPr>
              <a:t> are categorical associations (uncertainty coefficient &amp; correlation ratio) from 0 to 1. The uncertainty coefficient is </a:t>
            </a:r>
            <a:r>
              <a:rPr lang="en-US" sz="1100" b="1" i="0" dirty="0" err="1">
                <a:solidFill>
                  <a:srgbClr val="58544F"/>
                </a:solidFill>
                <a:effectLst/>
                <a:latin typeface="RobotoMed"/>
              </a:rPr>
              <a:t>assymmetrical</a:t>
            </a:r>
            <a:r>
              <a:rPr lang="en-US" sz="1100" b="0" i="0" dirty="0">
                <a:solidFill>
                  <a:srgbClr val="58544F"/>
                </a:solidFill>
                <a:effectLst/>
                <a:latin typeface="RobotoMed"/>
              </a:rPr>
              <a:t>, (i.e. ROW LABEL values indicate how much they PROVIDE INFORMATION to each LABEL at the TOP).</a:t>
            </a:r>
            <a:br>
              <a:rPr lang="en-US" sz="1100" b="0" i="0" dirty="0">
                <a:solidFill>
                  <a:srgbClr val="58544F"/>
                </a:solidFill>
                <a:effectLst/>
                <a:latin typeface="RobotoMed"/>
              </a:rPr>
            </a:br>
            <a:br>
              <a:rPr lang="en-US" sz="1100" b="0" i="0" dirty="0">
                <a:solidFill>
                  <a:srgbClr val="58544F"/>
                </a:solidFill>
                <a:effectLst/>
                <a:latin typeface="RobotoMed"/>
              </a:rPr>
            </a:br>
            <a:r>
              <a:rPr lang="en-US" sz="1100" b="0" i="0" dirty="0">
                <a:solidFill>
                  <a:srgbClr val="58544F"/>
                </a:solidFill>
                <a:effectLst/>
                <a:latin typeface="RobotoMed"/>
              </a:rPr>
              <a:t>• </a:t>
            </a:r>
            <a:r>
              <a:rPr lang="en-US" sz="1100" b="1" i="0" dirty="0">
                <a:solidFill>
                  <a:srgbClr val="58544F"/>
                </a:solidFill>
                <a:effectLst/>
                <a:latin typeface="RobotoMed"/>
              </a:rPr>
              <a:t>Circles</a:t>
            </a:r>
            <a:r>
              <a:rPr lang="en-US" sz="1100" b="0" i="0" dirty="0">
                <a:solidFill>
                  <a:srgbClr val="58544F"/>
                </a:solidFill>
                <a:effectLst/>
                <a:latin typeface="RobotoMed"/>
              </a:rPr>
              <a:t> are the symmetrical numerical correlations (Pearson's) from -1 to 1. The </a:t>
            </a:r>
            <a:r>
              <a:rPr lang="en-US" sz="1100" b="1" i="0" dirty="0">
                <a:solidFill>
                  <a:srgbClr val="58544F"/>
                </a:solidFill>
                <a:effectLst/>
                <a:latin typeface="RobotoMed"/>
              </a:rPr>
              <a:t>trivial diagonal</a:t>
            </a:r>
            <a:r>
              <a:rPr lang="en-US" sz="1100" b="0" i="0" dirty="0">
                <a:solidFill>
                  <a:srgbClr val="58544F"/>
                </a:solidFill>
                <a:effectLst/>
                <a:latin typeface="RobotoMed"/>
              </a:rPr>
              <a:t> is intentionally left blank for clarity.</a:t>
            </a:r>
          </a:p>
          <a:p>
            <a:br>
              <a:rPr lang="en-US" sz="1100" dirty="0"/>
            </a:br>
            <a:endParaRPr lang="en-IN" sz="1100" dirty="0"/>
          </a:p>
        </p:txBody>
      </p:sp>
      <p:sp>
        <p:nvSpPr>
          <p:cNvPr id="7" name="Rectangle 6">
            <a:extLst>
              <a:ext uri="{FF2B5EF4-FFF2-40B4-BE49-F238E27FC236}">
                <a16:creationId xmlns:a16="http://schemas.microsoft.com/office/drawing/2014/main" id="{D464BC3B-3B87-2904-C5FD-F0998759758B}"/>
              </a:ext>
            </a:extLst>
          </p:cNvPr>
          <p:cNvSpPr/>
          <p:nvPr/>
        </p:nvSpPr>
        <p:spPr>
          <a:xfrm>
            <a:off x="895546" y="895546"/>
            <a:ext cx="263951" cy="44841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40278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E8DFFF7-84E6-F3F8-5414-4416A95F7F93}"/>
              </a:ext>
            </a:extLst>
          </p:cNvPr>
          <p:cNvSpPr/>
          <p:nvPr/>
        </p:nvSpPr>
        <p:spPr>
          <a:xfrm>
            <a:off x="1858617" y="4455880"/>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2E5562A-E439-1E98-FEBE-C06E28DB9ED7}"/>
              </a:ext>
            </a:extLst>
          </p:cNvPr>
          <p:cNvSpPr/>
          <p:nvPr/>
        </p:nvSpPr>
        <p:spPr>
          <a:xfrm>
            <a:off x="2506566" y="3038808"/>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67BB857-A819-32D5-B623-66FE3CD4155C}"/>
              </a:ext>
            </a:extLst>
          </p:cNvPr>
          <p:cNvSpPr/>
          <p:nvPr/>
        </p:nvSpPr>
        <p:spPr>
          <a:xfrm>
            <a:off x="1858617" y="1667451"/>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DB168F5E-B764-CA5A-65E3-E48CDE212B2A}"/>
              </a:ext>
            </a:extLst>
          </p:cNvPr>
          <p:cNvSpPr/>
          <p:nvPr/>
        </p:nvSpPr>
        <p:spPr>
          <a:xfrm>
            <a:off x="0" y="1508808"/>
            <a:ext cx="2718442" cy="3600000"/>
          </a:xfrm>
          <a:custGeom>
            <a:avLst/>
            <a:gdLst>
              <a:gd name="connsiteX0" fmla="*/ 918442 w 2718442"/>
              <a:gd name="connsiteY0" fmla="*/ 0 h 3600000"/>
              <a:gd name="connsiteX1" fmla="*/ 2718442 w 2718442"/>
              <a:gd name="connsiteY1" fmla="*/ 1800000 h 3600000"/>
              <a:gd name="connsiteX2" fmla="*/ 918442 w 2718442"/>
              <a:gd name="connsiteY2" fmla="*/ 3600000 h 3600000"/>
              <a:gd name="connsiteX3" fmla="*/ 60455 w 2718442"/>
              <a:gd name="connsiteY3" fmla="*/ 3382750 h 3600000"/>
              <a:gd name="connsiteX4" fmla="*/ 0 w 2718442"/>
              <a:gd name="connsiteY4" fmla="*/ 3346023 h 3600000"/>
              <a:gd name="connsiteX5" fmla="*/ 0 w 2718442"/>
              <a:gd name="connsiteY5" fmla="*/ 253978 h 3600000"/>
              <a:gd name="connsiteX6" fmla="*/ 60455 w 2718442"/>
              <a:gd name="connsiteY6" fmla="*/ 217250 h 3600000"/>
              <a:gd name="connsiteX7" fmla="*/ 918442 w 2718442"/>
              <a:gd name="connsiteY7"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442" h="3600000">
                <a:moveTo>
                  <a:pt x="918442" y="0"/>
                </a:moveTo>
                <a:cubicBezTo>
                  <a:pt x="1912555" y="0"/>
                  <a:pt x="2718442" y="805887"/>
                  <a:pt x="2718442" y="1800000"/>
                </a:cubicBezTo>
                <a:cubicBezTo>
                  <a:pt x="2718442" y="2794113"/>
                  <a:pt x="1912555" y="3600000"/>
                  <a:pt x="918442" y="3600000"/>
                </a:cubicBezTo>
                <a:cubicBezTo>
                  <a:pt x="607782" y="3600000"/>
                  <a:pt x="315503" y="3521300"/>
                  <a:pt x="60455" y="3382750"/>
                </a:cubicBezTo>
                <a:lnTo>
                  <a:pt x="0" y="3346023"/>
                </a:lnTo>
                <a:lnTo>
                  <a:pt x="0" y="253978"/>
                </a:lnTo>
                <a:lnTo>
                  <a:pt x="60455" y="217250"/>
                </a:lnTo>
                <a:cubicBezTo>
                  <a:pt x="315503" y="78700"/>
                  <a:pt x="607782" y="0"/>
                  <a:pt x="918442" y="0"/>
                </a:cubicBezTo>
                <a:close/>
              </a:path>
            </a:pathLst>
          </a:custGeom>
          <a:solidFill>
            <a:schemeClr val="bg1"/>
          </a:solidFill>
          <a:ln w="28575">
            <a:solidFill>
              <a:schemeClr val="tx1">
                <a:lumMod val="85000"/>
                <a:lumOff val="1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26" name="Picture 2" descr="To-do list agenda icon simple style Royalty Free Vector">
            <a:extLst>
              <a:ext uri="{FF2B5EF4-FFF2-40B4-BE49-F238E27FC236}">
                <a16:creationId xmlns:a16="http://schemas.microsoft.com/office/drawing/2014/main" id="{20608561-973E-5536-B40A-98B36AB684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63" b="89815" l="10000" r="90000">
                        <a14:foregroundMark x1="59000" y1="14444" x2="59000" y2="14444"/>
                        <a14:foregroundMark x1="58300" y1="20463" x2="58300" y2="20463"/>
                        <a14:foregroundMark x1="57000" y1="30093" x2="57000" y2="30093"/>
                        <a14:foregroundMark x1="55700" y1="32500" x2="55700" y2="32500"/>
                        <a14:foregroundMark x1="54200" y1="36204" x2="54200" y2="36204"/>
                        <a14:foregroundMark x1="51200" y1="43426" x2="51200" y2="43426"/>
                        <a14:foregroundMark x1="49000" y1="46204" x2="49000" y2="46204"/>
                        <a14:foregroundMark x1="47000" y1="49444" x2="47000" y2="49444"/>
                        <a14:foregroundMark x1="46800" y1="57685" x2="46800" y2="57685"/>
                        <a14:foregroundMark x1="45700" y1="60278" x2="45700" y2="60278"/>
                        <a14:foregroundMark x1="45300" y1="62963" x2="45300" y2="62963"/>
                        <a14:foregroundMark x1="47000" y1="71389" x2="47000" y2="71389"/>
                        <a14:foregroundMark x1="46600" y1="73981" x2="46600" y2="73981"/>
                        <a14:foregroundMark x1="46400" y1="77037" x2="46400" y2="77037"/>
                        <a14:foregroundMark x1="40100" y1="73426" x2="40100" y2="73426"/>
                        <a14:foregroundMark x1="39900" y1="57685" x2="39900" y2="57685"/>
                        <a14:foregroundMark x1="40100" y1="47037" x2="40100" y2="47037"/>
                        <a14:foregroundMark x1="40100" y1="31111" x2="40100" y2="31111"/>
                      </a14:backgroundRemoval>
                    </a14:imgEffect>
                  </a14:imgLayer>
                </a14:imgProps>
              </a:ext>
              <a:ext uri="{28A0092B-C50C-407E-A947-70E740481C1C}">
                <a14:useLocalDpi xmlns:a14="http://schemas.microsoft.com/office/drawing/2010/main" val="0"/>
              </a:ext>
            </a:extLst>
          </a:blip>
          <a:srcRect b="9297"/>
          <a:stretch/>
        </p:blipFill>
        <p:spPr bwMode="auto">
          <a:xfrm>
            <a:off x="-124307" y="2012866"/>
            <a:ext cx="2448200" cy="23982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7C65AAB-C9E1-BD02-9234-C2E4E58C251B}"/>
              </a:ext>
            </a:extLst>
          </p:cNvPr>
          <p:cNvSpPr/>
          <p:nvPr/>
        </p:nvSpPr>
        <p:spPr>
          <a:xfrm>
            <a:off x="3563331" y="1505170"/>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5" name="Rectangle: Rounded Corners 14">
            <a:extLst>
              <a:ext uri="{FF2B5EF4-FFF2-40B4-BE49-F238E27FC236}">
                <a16:creationId xmlns:a16="http://schemas.microsoft.com/office/drawing/2014/main" id="{5EA1997F-0725-4DD7-0682-F837264269F5}"/>
              </a:ext>
            </a:extLst>
          </p:cNvPr>
          <p:cNvSpPr/>
          <p:nvPr/>
        </p:nvSpPr>
        <p:spPr>
          <a:xfrm>
            <a:off x="3563330" y="3043609"/>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6" name="Rectangle: Rounded Corners 15">
            <a:extLst>
              <a:ext uri="{FF2B5EF4-FFF2-40B4-BE49-F238E27FC236}">
                <a16:creationId xmlns:a16="http://schemas.microsoft.com/office/drawing/2014/main" id="{57F42C28-DEB1-174A-8E27-20E7A9F709EA}"/>
              </a:ext>
            </a:extLst>
          </p:cNvPr>
          <p:cNvSpPr/>
          <p:nvPr/>
        </p:nvSpPr>
        <p:spPr>
          <a:xfrm>
            <a:off x="3563330" y="4511508"/>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4" name="TextBox 13">
            <a:extLst>
              <a:ext uri="{FF2B5EF4-FFF2-40B4-BE49-F238E27FC236}">
                <a16:creationId xmlns:a16="http://schemas.microsoft.com/office/drawing/2014/main" id="{B1E1D3BF-F578-8796-4DFE-C537370175AF}"/>
              </a:ext>
            </a:extLst>
          </p:cNvPr>
          <p:cNvSpPr txBox="1"/>
          <p:nvPr/>
        </p:nvSpPr>
        <p:spPr>
          <a:xfrm>
            <a:off x="5373128" y="1416426"/>
            <a:ext cx="5250880" cy="707886"/>
          </a:xfrm>
          <a:prstGeom prst="rect">
            <a:avLst/>
          </a:prstGeom>
          <a:noFill/>
        </p:spPr>
        <p:txBody>
          <a:bodyPr wrap="square" rtlCol="0">
            <a:spAutoFit/>
          </a:bodyPr>
          <a:lstStyle/>
          <a:p>
            <a:r>
              <a:rPr lang="en-IN" sz="2400" b="1" dirty="0">
                <a:solidFill>
                  <a:schemeClr val="bg1">
                    <a:lumMod val="65000"/>
                  </a:schemeClr>
                </a:solidFill>
              </a:rPr>
              <a:t>Introduction</a:t>
            </a:r>
          </a:p>
          <a:p>
            <a:r>
              <a:rPr lang="en-IN" sz="1600" dirty="0">
                <a:solidFill>
                  <a:schemeClr val="bg1">
                    <a:lumMod val="65000"/>
                  </a:schemeClr>
                </a:solidFill>
              </a:rPr>
              <a:t>Data Description, Literature Review and Research Process</a:t>
            </a:r>
          </a:p>
        </p:txBody>
      </p:sp>
      <p:sp>
        <p:nvSpPr>
          <p:cNvPr id="18" name="TextBox 17">
            <a:extLst>
              <a:ext uri="{FF2B5EF4-FFF2-40B4-BE49-F238E27FC236}">
                <a16:creationId xmlns:a16="http://schemas.microsoft.com/office/drawing/2014/main" id="{5C231927-4FC9-A155-6701-A36FE450FA04}"/>
              </a:ext>
            </a:extLst>
          </p:cNvPr>
          <p:cNvSpPr txBox="1"/>
          <p:nvPr/>
        </p:nvSpPr>
        <p:spPr>
          <a:xfrm>
            <a:off x="5373128" y="2958067"/>
            <a:ext cx="5250880" cy="707886"/>
          </a:xfrm>
          <a:prstGeom prst="rect">
            <a:avLst/>
          </a:prstGeom>
          <a:noFill/>
        </p:spPr>
        <p:txBody>
          <a:bodyPr wrap="square" rtlCol="0">
            <a:spAutoFit/>
          </a:bodyPr>
          <a:lstStyle/>
          <a:p>
            <a:r>
              <a:rPr lang="en-IN" sz="2400" b="1" dirty="0">
                <a:solidFill>
                  <a:schemeClr val="bg1">
                    <a:lumMod val="65000"/>
                  </a:schemeClr>
                </a:solidFill>
              </a:rPr>
              <a:t>EDA Details</a:t>
            </a:r>
          </a:p>
          <a:p>
            <a:r>
              <a:rPr lang="en-IN" sz="1600" dirty="0">
                <a:solidFill>
                  <a:schemeClr val="bg1">
                    <a:lumMod val="65000"/>
                  </a:schemeClr>
                </a:solidFill>
              </a:rPr>
              <a:t>Key Data Trends and Insights </a:t>
            </a:r>
          </a:p>
        </p:txBody>
      </p:sp>
      <p:sp>
        <p:nvSpPr>
          <p:cNvPr id="17" name="TextBox 16">
            <a:extLst>
              <a:ext uri="{FF2B5EF4-FFF2-40B4-BE49-F238E27FC236}">
                <a16:creationId xmlns:a16="http://schemas.microsoft.com/office/drawing/2014/main" id="{5C09AB22-073B-BA4F-30E2-0933DD4E6AF9}"/>
              </a:ext>
            </a:extLst>
          </p:cNvPr>
          <p:cNvSpPr txBox="1"/>
          <p:nvPr/>
        </p:nvSpPr>
        <p:spPr>
          <a:xfrm>
            <a:off x="5373128" y="4405438"/>
            <a:ext cx="5250880" cy="707886"/>
          </a:xfrm>
          <a:prstGeom prst="rect">
            <a:avLst/>
          </a:prstGeom>
          <a:noFill/>
        </p:spPr>
        <p:txBody>
          <a:bodyPr wrap="square" rtlCol="0">
            <a:spAutoFit/>
          </a:bodyPr>
          <a:lstStyle/>
          <a:p>
            <a:r>
              <a:rPr lang="en-US" sz="2400" b="1" dirty="0">
                <a:solidFill>
                  <a:schemeClr val="tx1">
                    <a:lumMod val="65000"/>
                    <a:lumOff val="35000"/>
                  </a:schemeClr>
                </a:solidFill>
              </a:rPr>
              <a:t>Model Development &amp; Deployment</a:t>
            </a:r>
          </a:p>
          <a:p>
            <a:r>
              <a:rPr lang="en-US" sz="1600" dirty="0">
                <a:solidFill>
                  <a:schemeClr val="tx1">
                    <a:lumMod val="65000"/>
                    <a:lumOff val="35000"/>
                  </a:schemeClr>
                </a:solidFill>
              </a:rPr>
              <a:t>Model Development, Selection, Validation and Deployment</a:t>
            </a:r>
          </a:p>
        </p:txBody>
      </p:sp>
    </p:spTree>
    <p:extLst>
      <p:ext uri="{BB962C8B-B14F-4D97-AF65-F5344CB8AC3E}">
        <p14:creationId xmlns:p14="http://schemas.microsoft.com/office/powerpoint/2010/main" val="2000475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Modeling Approach</a:t>
            </a:r>
          </a:p>
        </p:txBody>
      </p:sp>
      <p:grpSp>
        <p:nvGrpSpPr>
          <p:cNvPr id="91" name="Group 90">
            <a:extLst>
              <a:ext uri="{FF2B5EF4-FFF2-40B4-BE49-F238E27FC236}">
                <a16:creationId xmlns:a16="http://schemas.microsoft.com/office/drawing/2014/main" id="{F4F5A090-A582-B997-19FB-BFAC22587828}"/>
              </a:ext>
            </a:extLst>
          </p:cNvPr>
          <p:cNvGrpSpPr/>
          <p:nvPr/>
        </p:nvGrpSpPr>
        <p:grpSpPr>
          <a:xfrm>
            <a:off x="343928" y="725860"/>
            <a:ext cx="11320610" cy="4176075"/>
            <a:chOff x="414779" y="1480008"/>
            <a:chExt cx="11320610" cy="4176075"/>
          </a:xfrm>
        </p:grpSpPr>
        <p:sp>
          <p:nvSpPr>
            <p:cNvPr id="2" name="Rectangle: Rounded Corners 1">
              <a:extLst>
                <a:ext uri="{FF2B5EF4-FFF2-40B4-BE49-F238E27FC236}">
                  <a16:creationId xmlns:a16="http://schemas.microsoft.com/office/drawing/2014/main" id="{70E476B0-05F1-3BE1-2DF6-023BCA38E8A3}"/>
                </a:ext>
              </a:extLst>
            </p:cNvPr>
            <p:cNvSpPr/>
            <p:nvPr/>
          </p:nvSpPr>
          <p:spPr>
            <a:xfrm>
              <a:off x="414779" y="1480008"/>
              <a:ext cx="11293312" cy="4176075"/>
            </a:xfrm>
            <a:prstGeom prst="roundRect">
              <a:avLst>
                <a:gd name="adj" fmla="val 575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BF1B17B1-A5D4-FE01-F991-3777E1DD8A92}"/>
                </a:ext>
              </a:extLst>
            </p:cNvPr>
            <p:cNvSpPr/>
            <p:nvPr/>
          </p:nvSpPr>
          <p:spPr>
            <a:xfrm>
              <a:off x="503810" y="1579457"/>
              <a:ext cx="2493913" cy="3991786"/>
            </a:xfrm>
            <a:prstGeom prst="roundRect">
              <a:avLst>
                <a:gd name="adj" fmla="val 815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F3524974-70CF-FBE5-305E-6517433DD6DE}"/>
                </a:ext>
              </a:extLst>
            </p:cNvPr>
            <p:cNvSpPr txBox="1"/>
            <p:nvPr/>
          </p:nvSpPr>
          <p:spPr>
            <a:xfrm>
              <a:off x="760951" y="2125223"/>
              <a:ext cx="1847654" cy="338554"/>
            </a:xfrm>
            <a:prstGeom prst="rect">
              <a:avLst/>
            </a:prstGeom>
            <a:noFill/>
          </p:spPr>
          <p:txBody>
            <a:bodyPr wrap="square" rtlCol="0">
              <a:spAutoFit/>
            </a:bodyPr>
            <a:lstStyle/>
            <a:p>
              <a:pPr algn="ctr"/>
              <a:r>
                <a:rPr lang="en-IN" sz="1600" b="1" dirty="0"/>
                <a:t>Model Stack</a:t>
              </a:r>
            </a:p>
          </p:txBody>
        </p:sp>
        <p:cxnSp>
          <p:nvCxnSpPr>
            <p:cNvPr id="15" name="Straight Connector 14">
              <a:extLst>
                <a:ext uri="{FF2B5EF4-FFF2-40B4-BE49-F238E27FC236}">
                  <a16:creationId xmlns:a16="http://schemas.microsoft.com/office/drawing/2014/main" id="{B057EA5F-29F2-AD68-4B96-83D54952A320}"/>
                </a:ext>
              </a:extLst>
            </p:cNvPr>
            <p:cNvCxnSpPr>
              <a:cxnSpLocks/>
            </p:cNvCxnSpPr>
            <p:nvPr/>
          </p:nvCxnSpPr>
          <p:spPr>
            <a:xfrm>
              <a:off x="431013" y="2475310"/>
              <a:ext cx="2582944" cy="7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C39FD6-8D46-BD02-CAFE-D3BCFD30079D}"/>
                </a:ext>
              </a:extLst>
            </p:cNvPr>
            <p:cNvGrpSpPr/>
            <p:nvPr/>
          </p:nvGrpSpPr>
          <p:grpSpPr>
            <a:xfrm>
              <a:off x="643925" y="2836241"/>
              <a:ext cx="2119414" cy="307777"/>
              <a:chOff x="576219" y="2575551"/>
              <a:chExt cx="2119414" cy="307777"/>
            </a:xfrm>
          </p:grpSpPr>
          <p:pic>
            <p:nvPicPr>
              <p:cNvPr id="1030" name="Picture 6" descr="Gear Vector Art, Icons, and Graphics for Free Download">
                <a:extLst>
                  <a:ext uri="{FF2B5EF4-FFF2-40B4-BE49-F238E27FC236}">
                    <a16:creationId xmlns:a16="http://schemas.microsoft.com/office/drawing/2014/main" id="{59CAC2E9-80DA-A5A9-9A31-EEFD43793F5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3C7E5E5-D187-85C4-7599-B5505D6DF339}"/>
                  </a:ext>
                </a:extLst>
              </p:cNvPr>
              <p:cNvSpPr txBox="1"/>
              <p:nvPr/>
            </p:nvSpPr>
            <p:spPr>
              <a:xfrm>
                <a:off x="763138" y="2575551"/>
                <a:ext cx="1932495" cy="307777"/>
              </a:xfrm>
              <a:prstGeom prst="rect">
                <a:avLst/>
              </a:prstGeom>
              <a:noFill/>
            </p:spPr>
            <p:txBody>
              <a:bodyPr wrap="square" rtlCol="0">
                <a:spAutoFit/>
              </a:bodyPr>
              <a:lstStyle/>
              <a:p>
                <a:r>
                  <a:rPr lang="en-IN" sz="1400" dirty="0"/>
                  <a:t>Logistic Regression</a:t>
                </a:r>
              </a:p>
            </p:txBody>
          </p:sp>
        </p:grpSp>
        <p:grpSp>
          <p:nvGrpSpPr>
            <p:cNvPr id="21" name="Group 20">
              <a:extLst>
                <a:ext uri="{FF2B5EF4-FFF2-40B4-BE49-F238E27FC236}">
                  <a16:creationId xmlns:a16="http://schemas.microsoft.com/office/drawing/2014/main" id="{2AD85C49-2359-8A00-53C4-ECEF28248C04}"/>
                </a:ext>
              </a:extLst>
            </p:cNvPr>
            <p:cNvGrpSpPr/>
            <p:nvPr/>
          </p:nvGrpSpPr>
          <p:grpSpPr>
            <a:xfrm>
              <a:off x="643925" y="3162732"/>
              <a:ext cx="2119414" cy="307777"/>
              <a:chOff x="576219" y="2575551"/>
              <a:chExt cx="2119414" cy="307777"/>
            </a:xfrm>
          </p:grpSpPr>
          <p:pic>
            <p:nvPicPr>
              <p:cNvPr id="22" name="Picture 6" descr="Gear Vector Art, Icons, and Graphics for Free Download">
                <a:extLst>
                  <a:ext uri="{FF2B5EF4-FFF2-40B4-BE49-F238E27FC236}">
                    <a16:creationId xmlns:a16="http://schemas.microsoft.com/office/drawing/2014/main" id="{47BEADC5-E9EE-6232-FC9F-00E9E8AE7A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3398BFD-3F14-0BEB-397C-EB4051FB0BCC}"/>
                  </a:ext>
                </a:extLst>
              </p:cNvPr>
              <p:cNvSpPr txBox="1"/>
              <p:nvPr/>
            </p:nvSpPr>
            <p:spPr>
              <a:xfrm>
                <a:off x="763138" y="2575551"/>
                <a:ext cx="1932495" cy="307777"/>
              </a:xfrm>
              <a:prstGeom prst="rect">
                <a:avLst/>
              </a:prstGeom>
              <a:noFill/>
            </p:spPr>
            <p:txBody>
              <a:bodyPr wrap="square" rtlCol="0">
                <a:spAutoFit/>
              </a:bodyPr>
              <a:lstStyle/>
              <a:p>
                <a:r>
                  <a:rPr lang="en-IN" sz="1400" dirty="0"/>
                  <a:t>Decision Tree</a:t>
                </a:r>
              </a:p>
            </p:txBody>
          </p:sp>
        </p:grpSp>
        <p:grpSp>
          <p:nvGrpSpPr>
            <p:cNvPr id="24" name="Group 23">
              <a:extLst>
                <a:ext uri="{FF2B5EF4-FFF2-40B4-BE49-F238E27FC236}">
                  <a16:creationId xmlns:a16="http://schemas.microsoft.com/office/drawing/2014/main" id="{1826F5D0-BE90-463B-34D1-9DFE6C1F90AB}"/>
                </a:ext>
              </a:extLst>
            </p:cNvPr>
            <p:cNvGrpSpPr/>
            <p:nvPr/>
          </p:nvGrpSpPr>
          <p:grpSpPr>
            <a:xfrm>
              <a:off x="643925" y="3520348"/>
              <a:ext cx="2119414" cy="307777"/>
              <a:chOff x="576219" y="2575551"/>
              <a:chExt cx="2119414" cy="307777"/>
            </a:xfrm>
          </p:grpSpPr>
          <p:pic>
            <p:nvPicPr>
              <p:cNvPr id="25" name="Picture 6" descr="Gear Vector Art, Icons, and Graphics for Free Download">
                <a:extLst>
                  <a:ext uri="{FF2B5EF4-FFF2-40B4-BE49-F238E27FC236}">
                    <a16:creationId xmlns:a16="http://schemas.microsoft.com/office/drawing/2014/main" id="{CC98A477-50AF-5D88-03FE-97F65C36A31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DFE135F-05DB-6396-6CDF-36ECAE064F2C}"/>
                  </a:ext>
                </a:extLst>
              </p:cNvPr>
              <p:cNvSpPr txBox="1"/>
              <p:nvPr/>
            </p:nvSpPr>
            <p:spPr>
              <a:xfrm>
                <a:off x="763138" y="2575551"/>
                <a:ext cx="1932495" cy="307777"/>
              </a:xfrm>
              <a:prstGeom prst="rect">
                <a:avLst/>
              </a:prstGeom>
              <a:noFill/>
            </p:spPr>
            <p:txBody>
              <a:bodyPr wrap="square" rtlCol="0">
                <a:spAutoFit/>
              </a:bodyPr>
              <a:lstStyle/>
              <a:p>
                <a:r>
                  <a:rPr lang="en-IN" sz="1400" dirty="0"/>
                  <a:t>Random Forest</a:t>
                </a:r>
              </a:p>
            </p:txBody>
          </p:sp>
        </p:grpSp>
        <p:grpSp>
          <p:nvGrpSpPr>
            <p:cNvPr id="27" name="Group 26">
              <a:extLst>
                <a:ext uri="{FF2B5EF4-FFF2-40B4-BE49-F238E27FC236}">
                  <a16:creationId xmlns:a16="http://schemas.microsoft.com/office/drawing/2014/main" id="{F9A2F941-A7BB-85C1-8F48-C94C79DBF56D}"/>
                </a:ext>
              </a:extLst>
            </p:cNvPr>
            <p:cNvGrpSpPr/>
            <p:nvPr/>
          </p:nvGrpSpPr>
          <p:grpSpPr>
            <a:xfrm>
              <a:off x="643925" y="3876491"/>
              <a:ext cx="2119414" cy="307777"/>
              <a:chOff x="576219" y="2575551"/>
              <a:chExt cx="2119414" cy="307777"/>
            </a:xfrm>
          </p:grpSpPr>
          <p:pic>
            <p:nvPicPr>
              <p:cNvPr id="28" name="Picture 6" descr="Gear Vector Art, Icons, and Graphics for Free Download">
                <a:extLst>
                  <a:ext uri="{FF2B5EF4-FFF2-40B4-BE49-F238E27FC236}">
                    <a16:creationId xmlns:a16="http://schemas.microsoft.com/office/drawing/2014/main" id="{A8A77DC5-B3B2-080B-3E46-5761F3ADD8A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59CD576-DA9D-05A8-F621-F70CCC2B65B3}"/>
                  </a:ext>
                </a:extLst>
              </p:cNvPr>
              <p:cNvSpPr txBox="1"/>
              <p:nvPr/>
            </p:nvSpPr>
            <p:spPr>
              <a:xfrm>
                <a:off x="763138" y="2575551"/>
                <a:ext cx="1932495" cy="307777"/>
              </a:xfrm>
              <a:prstGeom prst="rect">
                <a:avLst/>
              </a:prstGeom>
              <a:noFill/>
            </p:spPr>
            <p:txBody>
              <a:bodyPr wrap="square" rtlCol="0">
                <a:spAutoFit/>
              </a:bodyPr>
              <a:lstStyle/>
              <a:p>
                <a:r>
                  <a:rPr lang="en-IN" sz="1400" dirty="0" err="1"/>
                  <a:t>XGBoost</a:t>
                </a:r>
                <a:endParaRPr lang="en-IN" sz="1400" dirty="0"/>
              </a:p>
            </p:txBody>
          </p:sp>
        </p:grpSp>
        <p:grpSp>
          <p:nvGrpSpPr>
            <p:cNvPr id="30" name="Group 29">
              <a:extLst>
                <a:ext uri="{FF2B5EF4-FFF2-40B4-BE49-F238E27FC236}">
                  <a16:creationId xmlns:a16="http://schemas.microsoft.com/office/drawing/2014/main" id="{5F2A3D62-57CD-668F-EE12-3B003DB5D15A}"/>
                </a:ext>
              </a:extLst>
            </p:cNvPr>
            <p:cNvGrpSpPr/>
            <p:nvPr/>
          </p:nvGrpSpPr>
          <p:grpSpPr>
            <a:xfrm>
              <a:off x="643925" y="4239171"/>
              <a:ext cx="2119414" cy="307777"/>
              <a:chOff x="576219" y="2575551"/>
              <a:chExt cx="2119414" cy="307777"/>
            </a:xfrm>
          </p:grpSpPr>
          <p:pic>
            <p:nvPicPr>
              <p:cNvPr id="31" name="Picture 6" descr="Gear Vector Art, Icons, and Graphics for Free Download">
                <a:extLst>
                  <a:ext uri="{FF2B5EF4-FFF2-40B4-BE49-F238E27FC236}">
                    <a16:creationId xmlns:a16="http://schemas.microsoft.com/office/drawing/2014/main" id="{7313A575-DB34-0F69-2BD9-D9A1820D24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0C8BF0F-F2FB-111B-89C3-4CBE6C1AC50E}"/>
                  </a:ext>
                </a:extLst>
              </p:cNvPr>
              <p:cNvSpPr txBox="1"/>
              <p:nvPr/>
            </p:nvSpPr>
            <p:spPr>
              <a:xfrm>
                <a:off x="763138" y="2575551"/>
                <a:ext cx="1932495" cy="307777"/>
              </a:xfrm>
              <a:prstGeom prst="rect">
                <a:avLst/>
              </a:prstGeom>
              <a:noFill/>
            </p:spPr>
            <p:txBody>
              <a:bodyPr wrap="square" rtlCol="0">
                <a:spAutoFit/>
              </a:bodyPr>
              <a:lstStyle/>
              <a:p>
                <a:r>
                  <a:rPr lang="en-IN" sz="1400" dirty="0"/>
                  <a:t>AdaBoost</a:t>
                </a:r>
              </a:p>
            </p:txBody>
          </p:sp>
        </p:grpSp>
        <p:grpSp>
          <p:nvGrpSpPr>
            <p:cNvPr id="33" name="Group 32">
              <a:extLst>
                <a:ext uri="{FF2B5EF4-FFF2-40B4-BE49-F238E27FC236}">
                  <a16:creationId xmlns:a16="http://schemas.microsoft.com/office/drawing/2014/main" id="{42E03899-E307-9013-019D-E7B2A2F84BF2}"/>
                </a:ext>
              </a:extLst>
            </p:cNvPr>
            <p:cNvGrpSpPr/>
            <p:nvPr/>
          </p:nvGrpSpPr>
          <p:grpSpPr>
            <a:xfrm>
              <a:off x="643925" y="4632083"/>
              <a:ext cx="2119414" cy="307777"/>
              <a:chOff x="576219" y="2575551"/>
              <a:chExt cx="2119414" cy="307777"/>
            </a:xfrm>
          </p:grpSpPr>
          <p:pic>
            <p:nvPicPr>
              <p:cNvPr id="34" name="Picture 6" descr="Gear Vector Art, Icons, and Graphics for Free Download">
                <a:extLst>
                  <a:ext uri="{FF2B5EF4-FFF2-40B4-BE49-F238E27FC236}">
                    <a16:creationId xmlns:a16="http://schemas.microsoft.com/office/drawing/2014/main" id="{032704EC-381E-CF85-70C3-5AC95BC4410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64F13F2-B037-2F33-2A10-86FC8E3AC3E0}"/>
                  </a:ext>
                </a:extLst>
              </p:cNvPr>
              <p:cNvSpPr txBox="1"/>
              <p:nvPr/>
            </p:nvSpPr>
            <p:spPr>
              <a:xfrm>
                <a:off x="763138" y="2575551"/>
                <a:ext cx="1932495" cy="307777"/>
              </a:xfrm>
              <a:prstGeom prst="rect">
                <a:avLst/>
              </a:prstGeom>
              <a:noFill/>
            </p:spPr>
            <p:txBody>
              <a:bodyPr wrap="square" rtlCol="0">
                <a:spAutoFit/>
              </a:bodyPr>
              <a:lstStyle/>
              <a:p>
                <a:r>
                  <a:rPr lang="en-IN" sz="1400" dirty="0"/>
                  <a:t>SVM</a:t>
                </a:r>
              </a:p>
            </p:txBody>
          </p:sp>
        </p:grpSp>
        <p:pic>
          <p:nvPicPr>
            <p:cNvPr id="1032" name="Picture 8" descr="Icon For Data #307725 - Free Icons Library">
              <a:extLst>
                <a:ext uri="{FF2B5EF4-FFF2-40B4-BE49-F238E27FC236}">
                  <a16:creationId xmlns:a16="http://schemas.microsoft.com/office/drawing/2014/main" id="{941C3F6A-E38F-2336-202B-486934038FC5}"/>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270019" y="2827789"/>
              <a:ext cx="706318" cy="59595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con For Data #307725 - Free Icons Library">
              <a:extLst>
                <a:ext uri="{FF2B5EF4-FFF2-40B4-BE49-F238E27FC236}">
                  <a16:creationId xmlns:a16="http://schemas.microsoft.com/office/drawing/2014/main" id="{5CFBD3C5-7FAA-3F76-4B3E-D53FDD349214}"/>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4406182" y="2498985"/>
              <a:ext cx="530667" cy="4477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con For Data #307725 - Free Icons Library">
              <a:extLst>
                <a:ext uri="{FF2B5EF4-FFF2-40B4-BE49-F238E27FC236}">
                  <a16:creationId xmlns:a16="http://schemas.microsoft.com/office/drawing/2014/main" id="{FDB8A071-A834-A664-6719-F46D1E7BF416}"/>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4507076" y="3426876"/>
              <a:ext cx="272316" cy="22976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or: Elbow 18">
              <a:extLst>
                <a:ext uri="{FF2B5EF4-FFF2-40B4-BE49-F238E27FC236}">
                  <a16:creationId xmlns:a16="http://schemas.microsoft.com/office/drawing/2014/main" id="{C75BDAFD-7021-8EAD-385B-B47EB042AB72}"/>
                </a:ext>
              </a:extLst>
            </p:cNvPr>
            <p:cNvCxnSpPr>
              <a:stCxn id="1032" idx="3"/>
              <a:endCxn id="37" idx="1"/>
            </p:cNvCxnSpPr>
            <p:nvPr/>
          </p:nvCxnSpPr>
          <p:spPr>
            <a:xfrm flipV="1">
              <a:off x="3976337" y="2722860"/>
              <a:ext cx="429845" cy="402907"/>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8C2AD24-3AD3-BC05-99D1-02492584E498}"/>
                </a:ext>
              </a:extLst>
            </p:cNvPr>
            <p:cNvCxnSpPr>
              <a:cxnSpLocks/>
              <a:stCxn id="1032" idx="3"/>
              <a:endCxn id="38" idx="1"/>
            </p:cNvCxnSpPr>
            <p:nvPr/>
          </p:nvCxnSpPr>
          <p:spPr>
            <a:xfrm>
              <a:off x="3976337" y="3125767"/>
              <a:ext cx="530739" cy="415992"/>
            </a:xfrm>
            <a:prstGeom prst="bentConnector3">
              <a:avLst>
                <a:gd name="adj1" fmla="val 41119"/>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5D7882E-0A80-C3EA-C60D-629B67A6DB21}"/>
                </a:ext>
              </a:extLst>
            </p:cNvPr>
            <p:cNvSpPr txBox="1"/>
            <p:nvPr/>
          </p:nvSpPr>
          <p:spPr>
            <a:xfrm>
              <a:off x="3155897" y="3446037"/>
              <a:ext cx="964741"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Total Data</a:t>
              </a:r>
            </a:p>
          </p:txBody>
        </p:sp>
        <p:sp>
          <p:nvSpPr>
            <p:cNvPr id="48" name="TextBox 47">
              <a:extLst>
                <a:ext uri="{FF2B5EF4-FFF2-40B4-BE49-F238E27FC236}">
                  <a16:creationId xmlns:a16="http://schemas.microsoft.com/office/drawing/2014/main" id="{23C878C8-CB52-FA58-7B5E-D4A8C4807CD4}"/>
                </a:ext>
              </a:extLst>
            </p:cNvPr>
            <p:cNvSpPr txBox="1"/>
            <p:nvPr/>
          </p:nvSpPr>
          <p:spPr>
            <a:xfrm>
              <a:off x="4200284" y="2978460"/>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Train Data (75%)</a:t>
              </a:r>
            </a:p>
          </p:txBody>
        </p:sp>
        <p:sp>
          <p:nvSpPr>
            <p:cNvPr id="49" name="TextBox 48">
              <a:extLst>
                <a:ext uri="{FF2B5EF4-FFF2-40B4-BE49-F238E27FC236}">
                  <a16:creationId xmlns:a16="http://schemas.microsoft.com/office/drawing/2014/main" id="{6B0638A6-FD9A-F0FB-FC6D-65FDDFEF9B48}"/>
                </a:ext>
              </a:extLst>
            </p:cNvPr>
            <p:cNvSpPr txBox="1"/>
            <p:nvPr/>
          </p:nvSpPr>
          <p:spPr>
            <a:xfrm>
              <a:off x="4175640" y="3698244"/>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Test Data (75%)</a:t>
              </a:r>
            </a:p>
          </p:txBody>
        </p:sp>
        <p:pic>
          <p:nvPicPr>
            <p:cNvPr id="1034" name="Picture 10" descr="Machine Learning icon. Premium style design from artificial intelligence  icon collection. UI and UX. Pixel perfect machine learning icon. For web  design, apps, software, print usage. Stock Vector | Adobe Stock">
              <a:extLst>
                <a:ext uri="{FF2B5EF4-FFF2-40B4-BE49-F238E27FC236}">
                  <a16:creationId xmlns:a16="http://schemas.microsoft.com/office/drawing/2014/main" id="{24ED433D-6AB7-0D95-B02D-80643AFA609B}"/>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ackgroundRemoval t="22600" b="61900" l="32200" r="66200">
                          <a14:foregroundMark x1="53900" y1="44000" x2="53900" y2="44000"/>
                          <a14:foregroundMark x1="49400" y1="45700" x2="49400" y2="45700"/>
                          <a14:foregroundMark x1="46600" y1="50500" x2="46600" y2="50500"/>
                          <a14:foregroundMark x1="58300" y1="48500" x2="58300" y2="48500"/>
                          <a14:foregroundMark x1="58300" y1="45700" x2="58300" y2="45700"/>
                          <a14:foregroundMark x1="61900" y1="40400" x2="61900" y2="40400"/>
                          <a14:foregroundMark x1="62000" y1="44100" x2="62000" y2="44100"/>
                          <a14:foregroundMark x1="35100" y1="36900" x2="35100" y2="36900"/>
                          <a14:foregroundMark x1="35800" y1="32700" x2="35800" y2="32700"/>
                          <a14:foregroundMark x1="35600" y1="41500" x2="35600" y2="41500"/>
                          <a14:foregroundMark x1="42900" y1="48300" x2="42900" y2="48300"/>
                          <a14:foregroundMark x1="58400" y1="32600" x2="58400" y2="32600"/>
                          <a14:foregroundMark x1="50900" y1="25400" x2="50900" y2="25400"/>
                          <a14:foregroundMark x1="46600" y1="25000" x2="46600" y2="25000"/>
                          <a14:foregroundMark x1="42300" y1="25700" x2="42300" y2="25700"/>
                        </a14:backgroundRemoval>
                      </a14:imgEffect>
                    </a14:imgLayer>
                  </a14:imgProps>
                </a:ext>
                <a:ext uri="{28A0092B-C50C-407E-A947-70E740481C1C}">
                  <a14:useLocalDpi xmlns:a14="http://schemas.microsoft.com/office/drawing/2010/main" val="0"/>
                </a:ext>
              </a:extLst>
            </a:blip>
            <a:srcRect l="28147" t="21441" r="29557" b="36570"/>
            <a:stretch/>
          </p:blipFill>
          <p:spPr bwMode="auto">
            <a:xfrm>
              <a:off x="5693980" y="2594696"/>
              <a:ext cx="1016682" cy="100927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Machine Learning icon. Premium style design from artificial intelligence  icon collection. UI and UX. Pixel perfect machine learning icon. For web  design, apps, software, print usage. Stock Vector | Adobe Stock">
              <a:extLst>
                <a:ext uri="{FF2B5EF4-FFF2-40B4-BE49-F238E27FC236}">
                  <a16:creationId xmlns:a16="http://schemas.microsoft.com/office/drawing/2014/main" id="{3898FF81-46AE-3922-4382-804139ACFF32}"/>
                </a:ext>
              </a:extLst>
            </p:cNvPr>
            <p:cNvPicPr>
              <a:picLocks noChangeAspect="1" noChangeArrowheads="1"/>
            </p:cNvPicPr>
            <p:nvPr/>
          </p:nvPicPr>
          <p:blipFill rotWithShape="1">
            <a:blip r:embed="rId5">
              <a:biLevel thresh="50000"/>
              <a:extLst>
                <a:ext uri="{BEBA8EAE-BF5A-486C-A8C5-ECC9F3942E4B}">
                  <a14:imgProps xmlns:a14="http://schemas.microsoft.com/office/drawing/2010/main">
                    <a14:imgLayer r:embed="rId6">
                      <a14:imgEffect>
                        <a14:backgroundRemoval t="22600" b="61900" l="32200" r="66200">
                          <a14:foregroundMark x1="53900" y1="44000" x2="53900" y2="44000"/>
                          <a14:foregroundMark x1="49400" y1="45700" x2="49400" y2="45700"/>
                          <a14:foregroundMark x1="46600" y1="50500" x2="46600" y2="50500"/>
                          <a14:foregroundMark x1="58300" y1="48500" x2="58300" y2="48500"/>
                          <a14:foregroundMark x1="58300" y1="45700" x2="58300" y2="45700"/>
                          <a14:foregroundMark x1="61900" y1="40400" x2="61900" y2="40400"/>
                          <a14:foregroundMark x1="62000" y1="44100" x2="62000" y2="44100"/>
                          <a14:foregroundMark x1="35100" y1="36900" x2="35100" y2="36900"/>
                          <a14:foregroundMark x1="35800" y1="32700" x2="35800" y2="32700"/>
                          <a14:foregroundMark x1="35600" y1="41500" x2="35600" y2="41500"/>
                          <a14:foregroundMark x1="42900" y1="48300" x2="42900" y2="48300"/>
                          <a14:foregroundMark x1="58400" y1="32600" x2="58400" y2="32600"/>
                          <a14:foregroundMark x1="50900" y1="25400" x2="50900" y2="25400"/>
                          <a14:foregroundMark x1="46600" y1="25000" x2="46600" y2="25000"/>
                          <a14:foregroundMark x1="42300" y1="25700" x2="42300" y2="25700"/>
                        </a14:backgroundRemoval>
                      </a14:imgEffect>
                    </a14:imgLayer>
                  </a14:imgProps>
                </a:ext>
                <a:ext uri="{28A0092B-C50C-407E-A947-70E740481C1C}">
                  <a14:useLocalDpi xmlns:a14="http://schemas.microsoft.com/office/drawing/2010/main" val="0"/>
                </a:ext>
              </a:extLst>
            </a:blip>
            <a:srcRect l="28147" t="21441" r="29557" b="36570"/>
            <a:stretch/>
          </p:blipFill>
          <p:spPr bwMode="auto">
            <a:xfrm>
              <a:off x="1397087" y="1630370"/>
              <a:ext cx="521718" cy="517919"/>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75D0970B-893D-D379-9E16-0383B84FE1F2}"/>
                </a:ext>
              </a:extLst>
            </p:cNvPr>
            <p:cNvCxnSpPr>
              <a:stCxn id="48" idx="3"/>
              <a:endCxn id="1034" idx="1"/>
            </p:cNvCxnSpPr>
            <p:nvPr/>
          </p:nvCxnSpPr>
          <p:spPr>
            <a:xfrm flipV="1">
              <a:off x="5327516" y="3099335"/>
              <a:ext cx="366464" cy="60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AD3BFE47-AC9E-CD27-D923-D6E2970B70CE}"/>
                </a:ext>
              </a:extLst>
            </p:cNvPr>
            <p:cNvCxnSpPr>
              <a:cxnSpLocks/>
              <a:endCxn id="1034" idx="0"/>
            </p:cNvCxnSpPr>
            <p:nvPr/>
          </p:nvCxnSpPr>
          <p:spPr>
            <a:xfrm>
              <a:off x="2946763" y="2124946"/>
              <a:ext cx="3255558" cy="469750"/>
            </a:xfrm>
            <a:prstGeom prst="bentConnector2">
              <a:avLst/>
            </a:prstGeom>
            <a:ln>
              <a:solidFill>
                <a:schemeClr val="bg1">
                  <a:lumMod val="65000"/>
                </a:schemeClr>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3126CDC-BA19-F1D4-9AD2-D4C34C5D2EA8}"/>
                </a:ext>
              </a:extLst>
            </p:cNvPr>
            <p:cNvSpPr txBox="1"/>
            <p:nvPr/>
          </p:nvSpPr>
          <p:spPr>
            <a:xfrm>
              <a:off x="5766662" y="3707343"/>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Model Stack</a:t>
              </a:r>
            </a:p>
          </p:txBody>
        </p:sp>
        <p:cxnSp>
          <p:nvCxnSpPr>
            <p:cNvPr id="58" name="Straight Arrow Connector 57">
              <a:extLst>
                <a:ext uri="{FF2B5EF4-FFF2-40B4-BE49-F238E27FC236}">
                  <a16:creationId xmlns:a16="http://schemas.microsoft.com/office/drawing/2014/main" id="{50EC5135-3976-5DF9-0D93-4D2660C26B5F}"/>
                </a:ext>
              </a:extLst>
            </p:cNvPr>
            <p:cNvCxnSpPr/>
            <p:nvPr/>
          </p:nvCxnSpPr>
          <p:spPr>
            <a:xfrm flipV="1">
              <a:off x="6710662" y="3110088"/>
              <a:ext cx="366464" cy="60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validation Icon - Free PNG &amp; SVG 1876484 - Noun Project">
              <a:extLst>
                <a:ext uri="{FF2B5EF4-FFF2-40B4-BE49-F238E27FC236}">
                  <a16:creationId xmlns:a16="http://schemas.microsoft.com/office/drawing/2014/main" id="{6BF2E076-34A3-C728-804B-4B386F889F72}"/>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7181172" y="2668378"/>
              <a:ext cx="667690" cy="66769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8FC97EA0-A75A-182F-0A0D-8982C5E47649}"/>
                </a:ext>
              </a:extLst>
            </p:cNvPr>
            <p:cNvSpPr txBox="1"/>
            <p:nvPr/>
          </p:nvSpPr>
          <p:spPr>
            <a:xfrm>
              <a:off x="6951401" y="3720708"/>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Validation</a:t>
              </a:r>
            </a:p>
          </p:txBody>
        </p:sp>
        <p:cxnSp>
          <p:nvCxnSpPr>
            <p:cNvPr id="62" name="Straight Arrow Connector 61">
              <a:extLst>
                <a:ext uri="{FF2B5EF4-FFF2-40B4-BE49-F238E27FC236}">
                  <a16:creationId xmlns:a16="http://schemas.microsoft.com/office/drawing/2014/main" id="{7769E2D8-DA7E-47AC-CFC8-5DE7D34232A6}"/>
                </a:ext>
              </a:extLst>
            </p:cNvPr>
            <p:cNvCxnSpPr/>
            <p:nvPr/>
          </p:nvCxnSpPr>
          <p:spPr>
            <a:xfrm flipV="1">
              <a:off x="7908636" y="3129396"/>
              <a:ext cx="366464" cy="60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2FBE79B-E634-6D07-D58A-F1F30805F1E4}"/>
                </a:ext>
              </a:extLst>
            </p:cNvPr>
            <p:cNvGrpSpPr/>
            <p:nvPr/>
          </p:nvGrpSpPr>
          <p:grpSpPr>
            <a:xfrm>
              <a:off x="8270938" y="2802080"/>
              <a:ext cx="1127232" cy="648859"/>
              <a:chOff x="8119593" y="3225530"/>
              <a:chExt cx="1127232" cy="648859"/>
            </a:xfrm>
          </p:grpSpPr>
          <p:sp>
            <p:nvSpPr>
              <p:cNvPr id="51" name="Diamond 50">
                <a:extLst>
                  <a:ext uri="{FF2B5EF4-FFF2-40B4-BE49-F238E27FC236}">
                    <a16:creationId xmlns:a16="http://schemas.microsoft.com/office/drawing/2014/main" id="{7BEF10C9-1990-4388-E31D-FB86F5FFEC83}"/>
                  </a:ext>
                </a:extLst>
              </p:cNvPr>
              <p:cNvSpPr/>
              <p:nvPr/>
            </p:nvSpPr>
            <p:spPr>
              <a:xfrm>
                <a:off x="8133376" y="3225530"/>
                <a:ext cx="1043318" cy="648859"/>
              </a:xfrm>
              <a:prstGeom prst="diamo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84A67E68-CC3F-F2D9-5FFD-FA180594CA34}"/>
                  </a:ext>
                </a:extLst>
              </p:cNvPr>
              <p:cNvSpPr txBox="1"/>
              <p:nvPr/>
            </p:nvSpPr>
            <p:spPr>
              <a:xfrm>
                <a:off x="8119593" y="3379918"/>
                <a:ext cx="1127232" cy="369332"/>
              </a:xfrm>
              <a:prstGeom prst="rect">
                <a:avLst/>
              </a:prstGeom>
              <a:noFill/>
            </p:spPr>
            <p:txBody>
              <a:bodyPr wrap="square" rtlCol="0">
                <a:spAutoFit/>
              </a:bodyPr>
              <a:lstStyle/>
              <a:p>
                <a:pPr algn="ctr"/>
                <a:r>
                  <a:rPr lang="en-IN" sz="900" b="1" dirty="0">
                    <a:latin typeface="Arial Narrow" panose="020B0606020202030204" pitchFamily="34" charset="0"/>
                  </a:rPr>
                  <a:t>Class Imbalance Addressed?</a:t>
                </a:r>
              </a:p>
            </p:txBody>
          </p:sp>
        </p:grpSp>
        <p:cxnSp>
          <p:nvCxnSpPr>
            <p:cNvPr id="55" name="Connector: Elbow 54">
              <a:extLst>
                <a:ext uri="{FF2B5EF4-FFF2-40B4-BE49-F238E27FC236}">
                  <a16:creationId xmlns:a16="http://schemas.microsoft.com/office/drawing/2014/main" id="{AAAEA6AA-4C7D-093C-9BDB-78AD3584F103}"/>
                </a:ext>
              </a:extLst>
            </p:cNvPr>
            <p:cNvCxnSpPr>
              <a:cxnSpLocks/>
            </p:cNvCxnSpPr>
            <p:nvPr/>
          </p:nvCxnSpPr>
          <p:spPr>
            <a:xfrm rot="5400000" flipH="1" flipV="1">
              <a:off x="8765456" y="2392149"/>
              <a:ext cx="420002" cy="338157"/>
            </a:xfrm>
            <a:prstGeom prst="bentConnector3">
              <a:avLst>
                <a:gd name="adj1" fmla="val 10162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3A009139-1DB4-5992-BC95-8C76851D07BA}"/>
                </a:ext>
              </a:extLst>
            </p:cNvPr>
            <p:cNvCxnSpPr>
              <a:cxnSpLocks/>
              <a:stCxn id="51" idx="2"/>
              <a:endCxn id="1038" idx="1"/>
            </p:cNvCxnSpPr>
            <p:nvPr/>
          </p:nvCxnSpPr>
          <p:spPr>
            <a:xfrm rot="16200000" flipH="1">
              <a:off x="9091612" y="3165706"/>
              <a:ext cx="265935" cy="836399"/>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1EBFF46-A93F-39A4-1D7A-B6E09004A76B}"/>
                </a:ext>
              </a:extLst>
            </p:cNvPr>
            <p:cNvSpPr txBox="1"/>
            <p:nvPr/>
          </p:nvSpPr>
          <p:spPr>
            <a:xfrm>
              <a:off x="8116340" y="3457638"/>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Yes</a:t>
              </a:r>
            </a:p>
          </p:txBody>
        </p:sp>
        <p:sp>
          <p:nvSpPr>
            <p:cNvPr id="74" name="TextBox 73">
              <a:extLst>
                <a:ext uri="{FF2B5EF4-FFF2-40B4-BE49-F238E27FC236}">
                  <a16:creationId xmlns:a16="http://schemas.microsoft.com/office/drawing/2014/main" id="{4570E4FB-B283-9BBA-7383-36BF25DA38D7}"/>
                </a:ext>
              </a:extLst>
            </p:cNvPr>
            <p:cNvSpPr txBox="1"/>
            <p:nvPr/>
          </p:nvSpPr>
          <p:spPr>
            <a:xfrm>
              <a:off x="8131996" y="2582325"/>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No</a:t>
              </a:r>
            </a:p>
          </p:txBody>
        </p:sp>
        <p:pic>
          <p:nvPicPr>
            <p:cNvPr id="75" name="Picture 8" descr="Icon For Data #307725 - Free Icons Library">
              <a:extLst>
                <a:ext uri="{FF2B5EF4-FFF2-40B4-BE49-F238E27FC236}">
                  <a16:creationId xmlns:a16="http://schemas.microsoft.com/office/drawing/2014/main" id="{F42274AA-406A-66BD-5C18-25B2698B0B97}"/>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144536" y="2091444"/>
              <a:ext cx="530667" cy="44775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Icon For Data #307725 - Free Icons Library">
              <a:extLst>
                <a:ext uri="{FF2B5EF4-FFF2-40B4-BE49-F238E27FC236}">
                  <a16:creationId xmlns:a16="http://schemas.microsoft.com/office/drawing/2014/main" id="{C0086D2E-4517-0C34-0D1D-840D91850865}"/>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259592" y="1980039"/>
              <a:ext cx="530667" cy="447750"/>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2E595AD2-E51C-2BE5-4DEC-BD85002D5D99}"/>
                </a:ext>
              </a:extLst>
            </p:cNvPr>
            <p:cNvSpPr txBox="1"/>
            <p:nvPr/>
          </p:nvSpPr>
          <p:spPr>
            <a:xfrm>
              <a:off x="8939145" y="2592518"/>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Over Sampling</a:t>
              </a:r>
            </a:p>
          </p:txBody>
        </p:sp>
        <p:pic>
          <p:nvPicPr>
            <p:cNvPr id="79" name="Picture 10" descr="Machine Learning icon. Premium style design from artificial intelligence  icon collection. UI and UX. Pixel perfect machine learning icon. For web  design, apps, software, print usage. Stock Vector | Adobe Stock">
              <a:extLst>
                <a:ext uri="{FF2B5EF4-FFF2-40B4-BE49-F238E27FC236}">
                  <a16:creationId xmlns:a16="http://schemas.microsoft.com/office/drawing/2014/main" id="{27FB6EFD-C1B3-9A22-43D0-4901942D34A0}"/>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ackgroundRemoval t="22600" b="61900" l="32200" r="66200">
                          <a14:foregroundMark x1="53900" y1="44000" x2="53900" y2="44000"/>
                          <a14:foregroundMark x1="49400" y1="45700" x2="49400" y2="45700"/>
                          <a14:foregroundMark x1="46600" y1="50500" x2="46600" y2="50500"/>
                          <a14:foregroundMark x1="58300" y1="48500" x2="58300" y2="48500"/>
                          <a14:foregroundMark x1="58300" y1="45700" x2="58300" y2="45700"/>
                          <a14:foregroundMark x1="61900" y1="40400" x2="61900" y2="40400"/>
                          <a14:foregroundMark x1="62000" y1="44100" x2="62000" y2="44100"/>
                          <a14:foregroundMark x1="35100" y1="36900" x2="35100" y2="36900"/>
                          <a14:foregroundMark x1="35800" y1="32700" x2="35800" y2="32700"/>
                          <a14:foregroundMark x1="35600" y1="41500" x2="35600" y2="41500"/>
                          <a14:foregroundMark x1="42900" y1="48300" x2="42900" y2="48300"/>
                          <a14:foregroundMark x1="58400" y1="32600" x2="58400" y2="32600"/>
                          <a14:foregroundMark x1="50900" y1="25400" x2="50900" y2="25400"/>
                          <a14:foregroundMark x1="46600" y1="25000" x2="46600" y2="25000"/>
                          <a14:foregroundMark x1="42300" y1="25700" x2="42300" y2="25700"/>
                        </a14:backgroundRemoval>
                      </a14:imgEffect>
                    </a14:imgLayer>
                  </a14:imgProps>
                </a:ext>
                <a:ext uri="{28A0092B-C50C-407E-A947-70E740481C1C}">
                  <a14:useLocalDpi xmlns:a14="http://schemas.microsoft.com/office/drawing/2010/main" val="0"/>
                </a:ext>
              </a:extLst>
            </a:blip>
            <a:srcRect l="28147" t="21441" r="29557" b="36570"/>
            <a:stretch/>
          </p:blipFill>
          <p:spPr bwMode="auto">
            <a:xfrm>
              <a:off x="10056882" y="2021275"/>
              <a:ext cx="521718" cy="517919"/>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D5911580-93B4-8136-FB15-B2D8C834A57B}"/>
                </a:ext>
              </a:extLst>
            </p:cNvPr>
            <p:cNvSpPr txBox="1"/>
            <p:nvPr/>
          </p:nvSpPr>
          <p:spPr>
            <a:xfrm>
              <a:off x="9818918" y="2605444"/>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Model Stack</a:t>
              </a:r>
            </a:p>
          </p:txBody>
        </p:sp>
        <p:cxnSp>
          <p:nvCxnSpPr>
            <p:cNvPr id="81" name="Straight Arrow Connector 80">
              <a:extLst>
                <a:ext uri="{FF2B5EF4-FFF2-40B4-BE49-F238E27FC236}">
                  <a16:creationId xmlns:a16="http://schemas.microsoft.com/office/drawing/2014/main" id="{A64CFFE8-FC29-044C-0178-3BDEFC04C33C}"/>
                </a:ext>
              </a:extLst>
            </p:cNvPr>
            <p:cNvCxnSpPr/>
            <p:nvPr/>
          </p:nvCxnSpPr>
          <p:spPr>
            <a:xfrm flipV="1">
              <a:off x="10574970" y="2348184"/>
              <a:ext cx="366464" cy="60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2" name="Picture 12" descr="validation Icon - Free PNG &amp; SVG 1876484 - Noun Project">
              <a:extLst>
                <a:ext uri="{FF2B5EF4-FFF2-40B4-BE49-F238E27FC236}">
                  <a16:creationId xmlns:a16="http://schemas.microsoft.com/office/drawing/2014/main" id="{934623BD-9599-1715-2932-06667B145668}"/>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0961154" y="2124946"/>
              <a:ext cx="376894" cy="37689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3E57919B-D100-581D-A663-7920E6ADA5F3}"/>
                </a:ext>
              </a:extLst>
            </p:cNvPr>
            <p:cNvSpPr txBox="1"/>
            <p:nvPr/>
          </p:nvSpPr>
          <p:spPr>
            <a:xfrm>
              <a:off x="10608157" y="2630400"/>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Validation</a:t>
              </a:r>
            </a:p>
          </p:txBody>
        </p:sp>
        <p:cxnSp>
          <p:nvCxnSpPr>
            <p:cNvPr id="84" name="Straight Arrow Connector 83">
              <a:extLst>
                <a:ext uri="{FF2B5EF4-FFF2-40B4-BE49-F238E27FC236}">
                  <a16:creationId xmlns:a16="http://schemas.microsoft.com/office/drawing/2014/main" id="{C5DF0043-61F0-43A9-8505-221831EE834F}"/>
                </a:ext>
              </a:extLst>
            </p:cNvPr>
            <p:cNvCxnSpPr/>
            <p:nvPr/>
          </p:nvCxnSpPr>
          <p:spPr>
            <a:xfrm flipV="1">
              <a:off x="9753039" y="2348184"/>
              <a:ext cx="366464" cy="60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38" name="Picture 14" descr="The “Save icon debate”. Should it be re-designed in the current… | by Sajid  Saiyed | Medium">
              <a:extLst>
                <a:ext uri="{FF2B5EF4-FFF2-40B4-BE49-F238E27FC236}">
                  <a16:creationId xmlns:a16="http://schemas.microsoft.com/office/drawing/2014/main" id="{ED736E8E-7E45-2378-FFF5-A1A17929C98C}"/>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backgroundRemoval t="0" b="99556" l="10000" r="90000">
                          <a14:foregroundMark x1="60143" y1="27333" x2="60143" y2="27333"/>
                          <a14:foregroundMark x1="32929" y1="97556" x2="32929" y2="97556"/>
                        </a14:backgroundRemoval>
                      </a14:imgEffect>
                    </a14:imgLayer>
                  </a14:imgProps>
                </a:ext>
                <a:ext uri="{28A0092B-C50C-407E-A947-70E740481C1C}">
                  <a14:useLocalDpi xmlns:a14="http://schemas.microsoft.com/office/drawing/2010/main" val="0"/>
                </a:ext>
              </a:extLst>
            </a:blip>
            <a:srcRect/>
            <a:stretch>
              <a:fillRect/>
            </a:stretch>
          </p:blipFill>
          <p:spPr bwMode="auto">
            <a:xfrm>
              <a:off x="9642779" y="3479096"/>
              <a:ext cx="739755" cy="475556"/>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Connector: Elbow 89">
              <a:extLst>
                <a:ext uri="{FF2B5EF4-FFF2-40B4-BE49-F238E27FC236}">
                  <a16:creationId xmlns:a16="http://schemas.microsoft.com/office/drawing/2014/main" id="{D920C90C-C104-D11C-F9BA-D418B4E6E5E9}"/>
                </a:ext>
              </a:extLst>
            </p:cNvPr>
            <p:cNvCxnSpPr>
              <a:cxnSpLocks/>
              <a:stCxn id="83" idx="2"/>
              <a:endCxn id="1038" idx="3"/>
            </p:cNvCxnSpPr>
            <p:nvPr/>
          </p:nvCxnSpPr>
          <p:spPr>
            <a:xfrm rot="5400000">
              <a:off x="10360875" y="2905976"/>
              <a:ext cx="832558" cy="789239"/>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0FA4F21-C855-BDDF-48FA-9B5E09F6C9FF}"/>
                </a:ext>
              </a:extLst>
            </p:cNvPr>
            <p:cNvSpPr txBox="1"/>
            <p:nvPr/>
          </p:nvSpPr>
          <p:spPr>
            <a:xfrm>
              <a:off x="9480925" y="4002499"/>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Model Save</a:t>
              </a:r>
            </a:p>
          </p:txBody>
        </p:sp>
        <p:cxnSp>
          <p:nvCxnSpPr>
            <p:cNvPr id="94" name="Straight Arrow Connector 93">
              <a:extLst>
                <a:ext uri="{FF2B5EF4-FFF2-40B4-BE49-F238E27FC236}">
                  <a16:creationId xmlns:a16="http://schemas.microsoft.com/office/drawing/2014/main" id="{AC40BC62-0FBA-FA18-2782-337C708EA280}"/>
                </a:ext>
              </a:extLst>
            </p:cNvPr>
            <p:cNvCxnSpPr>
              <a:cxnSpLocks/>
              <a:stCxn id="93" idx="2"/>
            </p:cNvCxnSpPr>
            <p:nvPr/>
          </p:nvCxnSpPr>
          <p:spPr>
            <a:xfrm>
              <a:off x="10044541" y="4256415"/>
              <a:ext cx="0" cy="37566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Dashboard icon Royalty Free Vector Image - VectorStock">
              <a:extLst>
                <a:ext uri="{FF2B5EF4-FFF2-40B4-BE49-F238E27FC236}">
                  <a16:creationId xmlns:a16="http://schemas.microsoft.com/office/drawing/2014/main" id="{5C3C09E3-013D-D249-DF2D-3D2CDA84521C}"/>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backgroundRemoval t="3889" b="88889" l="4000" r="98300">
                          <a14:foregroundMark x1="23800" y1="32593" x2="23800" y2="32593"/>
                          <a14:foregroundMark x1="38200" y1="25741" x2="38200" y2="25741"/>
                          <a14:foregroundMark x1="34800" y1="48426" x2="34800" y2="48426"/>
                          <a14:foregroundMark x1="34900" y1="52222" x2="34900" y2="52222"/>
                          <a14:foregroundMark x1="52400" y1="44259" x2="52400" y2="44259"/>
                          <a14:foregroundMark x1="63400" y1="38611" x2="63400" y2="38611"/>
                          <a14:foregroundMark x1="70100" y1="44167" x2="70100" y2="44167"/>
                          <a14:foregroundMark x1="80500" y1="40093" x2="80500" y2="40093"/>
                          <a14:foregroundMark x1="76600" y1="31296" x2="76600" y2="31296"/>
                        </a14:backgroundRemoval>
                      </a14:imgEffect>
                    </a14:imgLayer>
                  </a14:imgProps>
                </a:ext>
                <a:ext uri="{28A0092B-C50C-407E-A947-70E740481C1C}">
                  <a14:useLocalDpi xmlns:a14="http://schemas.microsoft.com/office/drawing/2010/main" val="0"/>
                </a:ext>
              </a:extLst>
            </a:blip>
            <a:srcRect/>
            <a:stretch>
              <a:fillRect/>
            </a:stretch>
          </p:blipFill>
          <p:spPr bwMode="auto">
            <a:xfrm>
              <a:off x="9773337" y="4686953"/>
              <a:ext cx="586079" cy="63296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03FE1844-67D7-05EA-87E1-F0181044D8DA}"/>
                </a:ext>
              </a:extLst>
            </p:cNvPr>
            <p:cNvSpPr txBox="1"/>
            <p:nvPr/>
          </p:nvSpPr>
          <p:spPr>
            <a:xfrm>
              <a:off x="9502760" y="5263813"/>
              <a:ext cx="1347491"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End User Consumption</a:t>
              </a:r>
            </a:p>
          </p:txBody>
        </p:sp>
        <p:sp>
          <p:nvSpPr>
            <p:cNvPr id="88" name="Rectangle 87">
              <a:extLst>
                <a:ext uri="{FF2B5EF4-FFF2-40B4-BE49-F238E27FC236}">
                  <a16:creationId xmlns:a16="http://schemas.microsoft.com/office/drawing/2014/main" id="{F67259FC-CEBA-638A-DB32-881726636008}"/>
                </a:ext>
              </a:extLst>
            </p:cNvPr>
            <p:cNvSpPr/>
            <p:nvPr/>
          </p:nvSpPr>
          <p:spPr>
            <a:xfrm>
              <a:off x="3270019" y="1849084"/>
              <a:ext cx="8278056" cy="2469724"/>
            </a:xfrm>
            <a:prstGeom prst="rect">
              <a:avLst/>
            </a:prstGeom>
            <a:no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42" name="Picture 18" descr="Super tinys python icon - Super Tiny Icons">
              <a:extLst>
                <a:ext uri="{FF2B5EF4-FFF2-40B4-BE49-F238E27FC236}">
                  <a16:creationId xmlns:a16="http://schemas.microsoft.com/office/drawing/2014/main" id="{2EE6E339-46DA-38DA-84E6-F88F3B59F3F8}"/>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4889" b="89778" l="9778" r="89778">
                          <a14:foregroundMark x1="60444" y1="23111" x2="60444" y2="23111"/>
                          <a14:foregroundMark x1="53333" y1="40000" x2="53333" y2="40000"/>
                          <a14:foregroundMark x1="35111" y1="41778" x2="35111" y2="41778"/>
                          <a14:foregroundMark x1="25333" y1="42222" x2="25333" y2="42222"/>
                        </a14:backgroundRemoval>
                      </a14:imgEffect>
                    </a14:imgLayer>
                  </a14:imgProps>
                </a:ext>
                <a:ext uri="{28A0092B-C50C-407E-A947-70E740481C1C}">
                  <a14:useLocalDpi xmlns:a14="http://schemas.microsoft.com/office/drawing/2010/main" val="0"/>
                </a:ext>
              </a:extLst>
            </a:blip>
            <a:srcRect/>
            <a:stretch>
              <a:fillRect/>
            </a:stretch>
          </p:blipFill>
          <p:spPr bwMode="auto">
            <a:xfrm>
              <a:off x="3309510" y="1876233"/>
              <a:ext cx="424005" cy="42400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iks/cbs Datacamp Spark Tutorial Notebook - Jupyter Notebook Icon - PNG -  Free transparent image">
              <a:extLst>
                <a:ext uri="{FF2B5EF4-FFF2-40B4-BE49-F238E27FC236}">
                  <a16:creationId xmlns:a16="http://schemas.microsoft.com/office/drawing/2014/main" id="{50EA6D71-C7C7-67C3-834D-9D24C5432B98}"/>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foregroundMark x1="46667" y1="47545" x2="46667" y2="47545"/>
                        </a14:backgroundRemoval>
                      </a14:imgEffect>
                    </a14:imgLayer>
                  </a14:imgProps>
                </a:ext>
                <a:ext uri="{28A0092B-C50C-407E-A947-70E740481C1C}">
                  <a14:useLocalDpi xmlns:a14="http://schemas.microsoft.com/office/drawing/2010/main" val="0"/>
                </a:ext>
              </a:extLst>
            </a:blip>
            <a:srcRect/>
            <a:stretch>
              <a:fillRect/>
            </a:stretch>
          </p:blipFill>
          <p:spPr bwMode="auto">
            <a:xfrm>
              <a:off x="3501882" y="1876237"/>
              <a:ext cx="842477" cy="4528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ile, type, vscode Icon in vscode">
              <a:extLst>
                <a:ext uri="{FF2B5EF4-FFF2-40B4-BE49-F238E27FC236}">
                  <a16:creationId xmlns:a16="http://schemas.microsoft.com/office/drawing/2014/main" id="{D13B6B62-3142-2175-E942-6BBBB777566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94904" y="4535302"/>
              <a:ext cx="338174" cy="33817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0E79A8AE-2F48-0431-D092-A0FB8CE67051}"/>
                </a:ext>
              </a:extLst>
            </p:cNvPr>
            <p:cNvSpPr/>
            <p:nvPr/>
          </p:nvSpPr>
          <p:spPr>
            <a:xfrm>
              <a:off x="7315301" y="4478464"/>
              <a:ext cx="3618745" cy="1096008"/>
            </a:xfrm>
            <a:prstGeom prst="rect">
              <a:avLst/>
            </a:prstGeom>
            <a:no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6" name="Picture 18" descr="Super tinys python icon - Super Tiny Icons">
              <a:extLst>
                <a:ext uri="{FF2B5EF4-FFF2-40B4-BE49-F238E27FC236}">
                  <a16:creationId xmlns:a16="http://schemas.microsoft.com/office/drawing/2014/main" id="{8619E8A8-C6A4-955B-A425-B9BAF7703C3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4889" b="89778" l="9778" r="89778">
                          <a14:foregroundMark x1="60444" y1="23111" x2="60444" y2="23111"/>
                          <a14:foregroundMark x1="53333" y1="40000" x2="53333" y2="40000"/>
                          <a14:foregroundMark x1="35111" y1="41778" x2="35111" y2="41778"/>
                          <a14:foregroundMark x1="25333" y1="42222" x2="25333" y2="42222"/>
                        </a14:backgroundRemoval>
                      </a14:imgEffect>
                    </a14:imgLayer>
                  </a14:imgProps>
                </a:ext>
                <a:ext uri="{28A0092B-C50C-407E-A947-70E740481C1C}">
                  <a14:useLocalDpi xmlns:a14="http://schemas.microsoft.com/office/drawing/2010/main" val="0"/>
                </a:ext>
              </a:extLst>
            </a:blip>
            <a:srcRect/>
            <a:stretch>
              <a:fillRect/>
            </a:stretch>
          </p:blipFill>
          <p:spPr bwMode="auto">
            <a:xfrm>
              <a:off x="7327683" y="4523059"/>
              <a:ext cx="350417" cy="35041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verything regarding the new Streamlit 1.8.0 - BLOCKGENI">
              <a:extLst>
                <a:ext uri="{FF2B5EF4-FFF2-40B4-BE49-F238E27FC236}">
                  <a16:creationId xmlns:a16="http://schemas.microsoft.com/office/drawing/2014/main" id="{2A665699-E4FE-D976-26BD-975ACFFB1B29}"/>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64183" y="4543754"/>
              <a:ext cx="681675" cy="30902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ML Icon Flat - Icon Shop - Download free icons for commercial use">
              <a:extLst>
                <a:ext uri="{FF2B5EF4-FFF2-40B4-BE49-F238E27FC236}">
                  <a16:creationId xmlns:a16="http://schemas.microsoft.com/office/drawing/2014/main" id="{9077A506-C50F-5EFE-00AB-38429F6920B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92391" y="4540392"/>
              <a:ext cx="334605" cy="334605"/>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Box 91">
            <a:extLst>
              <a:ext uri="{FF2B5EF4-FFF2-40B4-BE49-F238E27FC236}">
                <a16:creationId xmlns:a16="http://schemas.microsoft.com/office/drawing/2014/main" id="{8EDE3B89-526C-7F51-E931-44B977C52AE5}"/>
              </a:ext>
            </a:extLst>
          </p:cNvPr>
          <p:cNvSpPr txBox="1"/>
          <p:nvPr/>
        </p:nvSpPr>
        <p:spPr>
          <a:xfrm>
            <a:off x="432959" y="5023900"/>
            <a:ext cx="5458794" cy="261610"/>
          </a:xfrm>
          <a:prstGeom prst="rect">
            <a:avLst/>
          </a:prstGeom>
          <a:noFill/>
        </p:spPr>
        <p:txBody>
          <a:bodyPr wrap="square" rtlCol="0">
            <a:spAutoFit/>
          </a:bodyPr>
          <a:lstStyle/>
          <a:p>
            <a:pPr marL="285750" indent="-285750">
              <a:buFont typeface="Arial" panose="020B0604020202020204" pitchFamily="34" charset="0"/>
              <a:buChar char="•"/>
            </a:pPr>
            <a:r>
              <a:rPr lang="en-IN" sz="1100" dirty="0"/>
              <a:t>25% of the data is hold out to test the validity of the model on unseen data</a:t>
            </a:r>
          </a:p>
        </p:txBody>
      </p:sp>
      <p:sp>
        <p:nvSpPr>
          <p:cNvPr id="111" name="TextBox 110">
            <a:extLst>
              <a:ext uri="{FF2B5EF4-FFF2-40B4-BE49-F238E27FC236}">
                <a16:creationId xmlns:a16="http://schemas.microsoft.com/office/drawing/2014/main" id="{1568D372-74F0-D1B2-CC77-04587EEEE5F9}"/>
              </a:ext>
            </a:extLst>
          </p:cNvPr>
          <p:cNvSpPr txBox="1"/>
          <p:nvPr/>
        </p:nvSpPr>
        <p:spPr>
          <a:xfrm>
            <a:off x="432959" y="5310148"/>
            <a:ext cx="5458794" cy="430887"/>
          </a:xfrm>
          <a:prstGeom prst="rect">
            <a:avLst/>
          </a:prstGeom>
          <a:noFill/>
        </p:spPr>
        <p:txBody>
          <a:bodyPr wrap="square" rtlCol="0">
            <a:spAutoFit/>
          </a:bodyPr>
          <a:lstStyle/>
          <a:p>
            <a:pPr marL="285750" indent="-285750">
              <a:buFont typeface="Arial" panose="020B0604020202020204" pitchFamily="34" charset="0"/>
              <a:buChar char="•"/>
            </a:pPr>
            <a:r>
              <a:rPr lang="en-IN" sz="1100" dirty="0"/>
              <a:t>All models in selected model stack have be optimized for modelling parameters using grid search in </a:t>
            </a:r>
            <a:r>
              <a:rPr lang="en-IN" sz="1100" dirty="0" err="1"/>
              <a:t>Sklearn</a:t>
            </a:r>
            <a:endParaRPr lang="en-IN" sz="1100" dirty="0"/>
          </a:p>
        </p:txBody>
      </p:sp>
      <p:sp>
        <p:nvSpPr>
          <p:cNvPr id="112" name="TextBox 111">
            <a:extLst>
              <a:ext uri="{FF2B5EF4-FFF2-40B4-BE49-F238E27FC236}">
                <a16:creationId xmlns:a16="http://schemas.microsoft.com/office/drawing/2014/main" id="{6B988658-6FF8-FD53-79BE-D9A04F74345D}"/>
              </a:ext>
            </a:extLst>
          </p:cNvPr>
          <p:cNvSpPr txBox="1"/>
          <p:nvPr/>
        </p:nvSpPr>
        <p:spPr>
          <a:xfrm>
            <a:off x="432959" y="5703834"/>
            <a:ext cx="5458794" cy="261610"/>
          </a:xfrm>
          <a:prstGeom prst="rect">
            <a:avLst/>
          </a:prstGeom>
          <a:noFill/>
        </p:spPr>
        <p:txBody>
          <a:bodyPr wrap="square" rtlCol="0">
            <a:spAutoFit/>
          </a:bodyPr>
          <a:lstStyle/>
          <a:p>
            <a:pPr marL="285750" indent="-285750">
              <a:buFont typeface="Arial" panose="020B0604020202020204" pitchFamily="34" charset="0"/>
              <a:buChar char="•"/>
            </a:pPr>
            <a:r>
              <a:rPr lang="en-IN" sz="1100" dirty="0"/>
              <a:t>Random oversampling technique was to used to address calls imbalance issue</a:t>
            </a:r>
          </a:p>
        </p:txBody>
      </p:sp>
      <p:cxnSp>
        <p:nvCxnSpPr>
          <p:cNvPr id="96" name="Straight Connector 95">
            <a:extLst>
              <a:ext uri="{FF2B5EF4-FFF2-40B4-BE49-F238E27FC236}">
                <a16:creationId xmlns:a16="http://schemas.microsoft.com/office/drawing/2014/main" id="{804E8F8A-6078-6532-5EE3-45E63F0125EC}"/>
              </a:ext>
            </a:extLst>
          </p:cNvPr>
          <p:cNvCxnSpPr>
            <a:cxnSpLocks/>
          </p:cNvCxnSpPr>
          <p:nvPr/>
        </p:nvCxnSpPr>
        <p:spPr>
          <a:xfrm>
            <a:off x="5971730" y="5097323"/>
            <a:ext cx="14290" cy="84201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FACE7F83-6013-9EC6-50F0-097CA992C594}"/>
              </a:ext>
            </a:extLst>
          </p:cNvPr>
          <p:cNvSpPr txBox="1"/>
          <p:nvPr/>
        </p:nvSpPr>
        <p:spPr>
          <a:xfrm>
            <a:off x="6205982" y="5064134"/>
            <a:ext cx="5458794" cy="261610"/>
          </a:xfrm>
          <a:prstGeom prst="rect">
            <a:avLst/>
          </a:prstGeom>
          <a:noFill/>
        </p:spPr>
        <p:txBody>
          <a:bodyPr wrap="square" rtlCol="0">
            <a:spAutoFit/>
          </a:bodyPr>
          <a:lstStyle/>
          <a:p>
            <a:pPr marL="285750" indent="-285750">
              <a:buFont typeface="Arial" panose="020B0604020202020204" pitchFamily="34" charset="0"/>
              <a:buChar char="•"/>
            </a:pPr>
            <a:r>
              <a:rPr lang="en-IN" sz="1100" dirty="0"/>
              <a:t>Each model has been saved as pickle file for future referral</a:t>
            </a:r>
          </a:p>
        </p:txBody>
      </p:sp>
      <p:sp>
        <p:nvSpPr>
          <p:cNvPr id="116" name="TextBox 115">
            <a:extLst>
              <a:ext uri="{FF2B5EF4-FFF2-40B4-BE49-F238E27FC236}">
                <a16:creationId xmlns:a16="http://schemas.microsoft.com/office/drawing/2014/main" id="{311790C9-592D-033B-E4C4-F89971EABD8A}"/>
              </a:ext>
            </a:extLst>
          </p:cNvPr>
          <p:cNvSpPr txBox="1"/>
          <p:nvPr/>
        </p:nvSpPr>
        <p:spPr>
          <a:xfrm>
            <a:off x="6205982" y="5350382"/>
            <a:ext cx="5458794" cy="430887"/>
          </a:xfrm>
          <a:prstGeom prst="rect">
            <a:avLst/>
          </a:prstGeom>
          <a:noFill/>
        </p:spPr>
        <p:txBody>
          <a:bodyPr wrap="square" rtlCol="0">
            <a:spAutoFit/>
          </a:bodyPr>
          <a:lstStyle/>
          <a:p>
            <a:pPr marL="285750" indent="-285750">
              <a:buFont typeface="Arial" panose="020B0604020202020204" pitchFamily="34" charset="0"/>
              <a:buChar char="•"/>
            </a:pPr>
            <a:r>
              <a:rPr lang="en-IN" sz="1100" dirty="0" err="1"/>
              <a:t>Streamlit</a:t>
            </a:r>
            <a:r>
              <a:rPr lang="en-IN" sz="1100" dirty="0"/>
              <a:t> application is developed to serve model results to the final business stakeholder</a:t>
            </a:r>
          </a:p>
        </p:txBody>
      </p:sp>
      <p:sp>
        <p:nvSpPr>
          <p:cNvPr id="117" name="TextBox 116">
            <a:extLst>
              <a:ext uri="{FF2B5EF4-FFF2-40B4-BE49-F238E27FC236}">
                <a16:creationId xmlns:a16="http://schemas.microsoft.com/office/drawing/2014/main" id="{994811F8-6FA9-83C4-FEC2-B8D10179F35B}"/>
              </a:ext>
            </a:extLst>
          </p:cNvPr>
          <p:cNvSpPr txBox="1"/>
          <p:nvPr/>
        </p:nvSpPr>
        <p:spPr>
          <a:xfrm>
            <a:off x="6205982" y="5744068"/>
            <a:ext cx="5458794" cy="261610"/>
          </a:xfrm>
          <a:prstGeom prst="rect">
            <a:avLst/>
          </a:prstGeom>
          <a:noFill/>
        </p:spPr>
        <p:txBody>
          <a:bodyPr wrap="square" rtlCol="0">
            <a:spAutoFit/>
          </a:bodyPr>
          <a:lstStyle/>
          <a:p>
            <a:pPr marL="285750" indent="-285750">
              <a:buFont typeface="Arial" panose="020B0604020202020204" pitchFamily="34" charset="0"/>
              <a:buChar char="•"/>
            </a:pPr>
            <a:r>
              <a:rPr lang="en-IN" sz="1100" dirty="0"/>
              <a:t>Pickle final model is using by </a:t>
            </a:r>
            <a:r>
              <a:rPr lang="en-IN" sz="1100" dirty="0" err="1"/>
              <a:t>Streamlit</a:t>
            </a:r>
            <a:r>
              <a:rPr lang="en-IN" sz="1100" dirty="0"/>
              <a:t> application for generating recommendation</a:t>
            </a:r>
          </a:p>
        </p:txBody>
      </p:sp>
      <p:cxnSp>
        <p:nvCxnSpPr>
          <p:cNvPr id="118" name="Straight Connector 117">
            <a:extLst>
              <a:ext uri="{FF2B5EF4-FFF2-40B4-BE49-F238E27FC236}">
                <a16:creationId xmlns:a16="http://schemas.microsoft.com/office/drawing/2014/main" id="{5EDDC2CF-01FF-9789-EBE9-5F7101ADAC36}"/>
              </a:ext>
            </a:extLst>
          </p:cNvPr>
          <p:cNvCxnSpPr>
            <a:cxnSpLocks/>
          </p:cNvCxnSpPr>
          <p:nvPr/>
        </p:nvCxnSpPr>
        <p:spPr>
          <a:xfrm>
            <a:off x="11744753" y="5137557"/>
            <a:ext cx="14290" cy="84201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811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E8DFFF7-84E6-F3F8-5414-4416A95F7F93}"/>
              </a:ext>
            </a:extLst>
          </p:cNvPr>
          <p:cNvSpPr/>
          <p:nvPr/>
        </p:nvSpPr>
        <p:spPr>
          <a:xfrm>
            <a:off x="1858617" y="4455880"/>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2E5562A-E439-1E98-FEBE-C06E28DB9ED7}"/>
              </a:ext>
            </a:extLst>
          </p:cNvPr>
          <p:cNvSpPr/>
          <p:nvPr/>
        </p:nvSpPr>
        <p:spPr>
          <a:xfrm>
            <a:off x="2506566" y="3038808"/>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67BB857-A819-32D5-B623-66FE3CD4155C}"/>
              </a:ext>
            </a:extLst>
          </p:cNvPr>
          <p:cNvSpPr/>
          <p:nvPr/>
        </p:nvSpPr>
        <p:spPr>
          <a:xfrm>
            <a:off x="1858617" y="1667451"/>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F4EA1E20-5E4C-E6E9-62F1-1009C5172451}"/>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Agenda</a:t>
            </a:r>
          </a:p>
        </p:txBody>
      </p:sp>
      <p:sp>
        <p:nvSpPr>
          <p:cNvPr id="9" name="Freeform: Shape 8">
            <a:extLst>
              <a:ext uri="{FF2B5EF4-FFF2-40B4-BE49-F238E27FC236}">
                <a16:creationId xmlns:a16="http://schemas.microsoft.com/office/drawing/2014/main" id="{DB168F5E-B764-CA5A-65E3-E48CDE212B2A}"/>
              </a:ext>
            </a:extLst>
          </p:cNvPr>
          <p:cNvSpPr/>
          <p:nvPr/>
        </p:nvSpPr>
        <p:spPr>
          <a:xfrm>
            <a:off x="0" y="1508808"/>
            <a:ext cx="2718442" cy="3600000"/>
          </a:xfrm>
          <a:custGeom>
            <a:avLst/>
            <a:gdLst>
              <a:gd name="connsiteX0" fmla="*/ 918442 w 2718442"/>
              <a:gd name="connsiteY0" fmla="*/ 0 h 3600000"/>
              <a:gd name="connsiteX1" fmla="*/ 2718442 w 2718442"/>
              <a:gd name="connsiteY1" fmla="*/ 1800000 h 3600000"/>
              <a:gd name="connsiteX2" fmla="*/ 918442 w 2718442"/>
              <a:gd name="connsiteY2" fmla="*/ 3600000 h 3600000"/>
              <a:gd name="connsiteX3" fmla="*/ 60455 w 2718442"/>
              <a:gd name="connsiteY3" fmla="*/ 3382750 h 3600000"/>
              <a:gd name="connsiteX4" fmla="*/ 0 w 2718442"/>
              <a:gd name="connsiteY4" fmla="*/ 3346023 h 3600000"/>
              <a:gd name="connsiteX5" fmla="*/ 0 w 2718442"/>
              <a:gd name="connsiteY5" fmla="*/ 253978 h 3600000"/>
              <a:gd name="connsiteX6" fmla="*/ 60455 w 2718442"/>
              <a:gd name="connsiteY6" fmla="*/ 217250 h 3600000"/>
              <a:gd name="connsiteX7" fmla="*/ 918442 w 2718442"/>
              <a:gd name="connsiteY7"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442" h="3600000">
                <a:moveTo>
                  <a:pt x="918442" y="0"/>
                </a:moveTo>
                <a:cubicBezTo>
                  <a:pt x="1912555" y="0"/>
                  <a:pt x="2718442" y="805887"/>
                  <a:pt x="2718442" y="1800000"/>
                </a:cubicBezTo>
                <a:cubicBezTo>
                  <a:pt x="2718442" y="2794113"/>
                  <a:pt x="1912555" y="3600000"/>
                  <a:pt x="918442" y="3600000"/>
                </a:cubicBezTo>
                <a:cubicBezTo>
                  <a:pt x="607782" y="3600000"/>
                  <a:pt x="315503" y="3521300"/>
                  <a:pt x="60455" y="3382750"/>
                </a:cubicBezTo>
                <a:lnTo>
                  <a:pt x="0" y="3346023"/>
                </a:lnTo>
                <a:lnTo>
                  <a:pt x="0" y="253978"/>
                </a:lnTo>
                <a:lnTo>
                  <a:pt x="60455" y="217250"/>
                </a:lnTo>
                <a:cubicBezTo>
                  <a:pt x="315503" y="78700"/>
                  <a:pt x="607782" y="0"/>
                  <a:pt x="918442" y="0"/>
                </a:cubicBezTo>
                <a:close/>
              </a:path>
            </a:pathLst>
          </a:custGeom>
          <a:solidFill>
            <a:schemeClr val="bg1"/>
          </a:solidFill>
          <a:ln w="28575">
            <a:solidFill>
              <a:schemeClr val="tx1">
                <a:lumMod val="85000"/>
                <a:lumOff val="1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26" name="Picture 2" descr="To-do list agenda icon simple style Royalty Free Vector">
            <a:extLst>
              <a:ext uri="{FF2B5EF4-FFF2-40B4-BE49-F238E27FC236}">
                <a16:creationId xmlns:a16="http://schemas.microsoft.com/office/drawing/2014/main" id="{20608561-973E-5536-B40A-98B36AB684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63" b="89815" l="10000" r="90000">
                        <a14:foregroundMark x1="59000" y1="14444" x2="59000" y2="14444"/>
                        <a14:foregroundMark x1="58300" y1="20463" x2="58300" y2="20463"/>
                        <a14:foregroundMark x1="57000" y1="30093" x2="57000" y2="30093"/>
                        <a14:foregroundMark x1="55700" y1="32500" x2="55700" y2="32500"/>
                        <a14:foregroundMark x1="54200" y1="36204" x2="54200" y2="36204"/>
                        <a14:foregroundMark x1="51200" y1="43426" x2="51200" y2="43426"/>
                        <a14:foregroundMark x1="49000" y1="46204" x2="49000" y2="46204"/>
                        <a14:foregroundMark x1="47000" y1="49444" x2="47000" y2="49444"/>
                        <a14:foregroundMark x1="46800" y1="57685" x2="46800" y2="57685"/>
                        <a14:foregroundMark x1="45700" y1="60278" x2="45700" y2="60278"/>
                        <a14:foregroundMark x1="45300" y1="62963" x2="45300" y2="62963"/>
                        <a14:foregroundMark x1="47000" y1="71389" x2="47000" y2="71389"/>
                        <a14:foregroundMark x1="46600" y1="73981" x2="46600" y2="73981"/>
                        <a14:foregroundMark x1="46400" y1="77037" x2="46400" y2="77037"/>
                        <a14:foregroundMark x1="40100" y1="73426" x2="40100" y2="73426"/>
                        <a14:foregroundMark x1="39900" y1="57685" x2="39900" y2="57685"/>
                        <a14:foregroundMark x1="40100" y1="47037" x2="40100" y2="47037"/>
                        <a14:foregroundMark x1="40100" y1="31111" x2="40100" y2="31111"/>
                      </a14:backgroundRemoval>
                    </a14:imgEffect>
                  </a14:imgLayer>
                </a14:imgProps>
              </a:ext>
              <a:ext uri="{28A0092B-C50C-407E-A947-70E740481C1C}">
                <a14:useLocalDpi xmlns:a14="http://schemas.microsoft.com/office/drawing/2010/main" val="0"/>
              </a:ext>
            </a:extLst>
          </a:blip>
          <a:srcRect b="9297"/>
          <a:stretch/>
        </p:blipFill>
        <p:spPr bwMode="auto">
          <a:xfrm>
            <a:off x="-124307" y="2012866"/>
            <a:ext cx="2448200" cy="23982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7C65AAB-C9E1-BD02-9234-C2E4E58C251B}"/>
              </a:ext>
            </a:extLst>
          </p:cNvPr>
          <p:cNvSpPr/>
          <p:nvPr/>
        </p:nvSpPr>
        <p:spPr>
          <a:xfrm>
            <a:off x="3563331" y="1505170"/>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5" name="Rectangle: Rounded Corners 14">
            <a:extLst>
              <a:ext uri="{FF2B5EF4-FFF2-40B4-BE49-F238E27FC236}">
                <a16:creationId xmlns:a16="http://schemas.microsoft.com/office/drawing/2014/main" id="{5EA1997F-0725-4DD7-0682-F837264269F5}"/>
              </a:ext>
            </a:extLst>
          </p:cNvPr>
          <p:cNvSpPr/>
          <p:nvPr/>
        </p:nvSpPr>
        <p:spPr>
          <a:xfrm>
            <a:off x="3563330" y="3043609"/>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6" name="Rectangle: Rounded Corners 15">
            <a:extLst>
              <a:ext uri="{FF2B5EF4-FFF2-40B4-BE49-F238E27FC236}">
                <a16:creationId xmlns:a16="http://schemas.microsoft.com/office/drawing/2014/main" id="{57F42C28-DEB1-174A-8E27-20E7A9F709EA}"/>
              </a:ext>
            </a:extLst>
          </p:cNvPr>
          <p:cNvSpPr/>
          <p:nvPr/>
        </p:nvSpPr>
        <p:spPr>
          <a:xfrm>
            <a:off x="3563330" y="4511508"/>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4" name="TextBox 13">
            <a:extLst>
              <a:ext uri="{FF2B5EF4-FFF2-40B4-BE49-F238E27FC236}">
                <a16:creationId xmlns:a16="http://schemas.microsoft.com/office/drawing/2014/main" id="{B1E1D3BF-F578-8796-4DFE-C537370175AF}"/>
              </a:ext>
            </a:extLst>
          </p:cNvPr>
          <p:cNvSpPr txBox="1"/>
          <p:nvPr/>
        </p:nvSpPr>
        <p:spPr>
          <a:xfrm>
            <a:off x="5373128" y="1416426"/>
            <a:ext cx="5250880" cy="707886"/>
          </a:xfrm>
          <a:prstGeom prst="rect">
            <a:avLst/>
          </a:prstGeom>
          <a:noFill/>
        </p:spPr>
        <p:txBody>
          <a:bodyPr wrap="square" rtlCol="0">
            <a:spAutoFit/>
          </a:bodyPr>
          <a:lstStyle/>
          <a:p>
            <a:r>
              <a:rPr lang="en-IN" sz="2400" b="1" dirty="0">
                <a:solidFill>
                  <a:schemeClr val="tx1">
                    <a:lumMod val="75000"/>
                    <a:lumOff val="25000"/>
                  </a:schemeClr>
                </a:solidFill>
              </a:rPr>
              <a:t>Introduction</a:t>
            </a:r>
          </a:p>
          <a:p>
            <a:r>
              <a:rPr lang="en-IN" sz="1600" dirty="0">
                <a:solidFill>
                  <a:schemeClr val="tx1">
                    <a:lumMod val="75000"/>
                    <a:lumOff val="25000"/>
                  </a:schemeClr>
                </a:solidFill>
              </a:rPr>
              <a:t>Problem Definition, Data Description and Research Process</a:t>
            </a:r>
          </a:p>
        </p:txBody>
      </p:sp>
      <p:sp>
        <p:nvSpPr>
          <p:cNvPr id="18" name="TextBox 17">
            <a:extLst>
              <a:ext uri="{FF2B5EF4-FFF2-40B4-BE49-F238E27FC236}">
                <a16:creationId xmlns:a16="http://schemas.microsoft.com/office/drawing/2014/main" id="{5C231927-4FC9-A155-6701-A36FE450FA04}"/>
              </a:ext>
            </a:extLst>
          </p:cNvPr>
          <p:cNvSpPr txBox="1"/>
          <p:nvPr/>
        </p:nvSpPr>
        <p:spPr>
          <a:xfrm>
            <a:off x="5373128" y="2958067"/>
            <a:ext cx="5250880" cy="707886"/>
          </a:xfrm>
          <a:prstGeom prst="rect">
            <a:avLst/>
          </a:prstGeom>
          <a:noFill/>
        </p:spPr>
        <p:txBody>
          <a:bodyPr wrap="square" rtlCol="0">
            <a:spAutoFit/>
          </a:bodyPr>
          <a:lstStyle/>
          <a:p>
            <a:r>
              <a:rPr lang="en-IN" sz="2400" b="1" dirty="0">
                <a:solidFill>
                  <a:schemeClr val="bg1">
                    <a:lumMod val="65000"/>
                  </a:schemeClr>
                </a:solidFill>
              </a:rPr>
              <a:t>EDA Details</a:t>
            </a:r>
          </a:p>
          <a:p>
            <a:r>
              <a:rPr lang="en-IN" sz="1600" dirty="0">
                <a:solidFill>
                  <a:schemeClr val="bg1">
                    <a:lumMod val="65000"/>
                  </a:schemeClr>
                </a:solidFill>
              </a:rPr>
              <a:t>Key Data Trends and Insights </a:t>
            </a:r>
          </a:p>
        </p:txBody>
      </p:sp>
      <p:sp>
        <p:nvSpPr>
          <p:cNvPr id="19" name="TextBox 18">
            <a:extLst>
              <a:ext uri="{FF2B5EF4-FFF2-40B4-BE49-F238E27FC236}">
                <a16:creationId xmlns:a16="http://schemas.microsoft.com/office/drawing/2014/main" id="{DCB997A2-B4E1-33F0-A999-03293F7A1F25}"/>
              </a:ext>
            </a:extLst>
          </p:cNvPr>
          <p:cNvSpPr txBox="1"/>
          <p:nvPr/>
        </p:nvSpPr>
        <p:spPr>
          <a:xfrm>
            <a:off x="5373128" y="4405438"/>
            <a:ext cx="5250880" cy="707886"/>
          </a:xfrm>
          <a:prstGeom prst="rect">
            <a:avLst/>
          </a:prstGeom>
          <a:noFill/>
        </p:spPr>
        <p:txBody>
          <a:bodyPr wrap="square" rtlCol="0">
            <a:spAutoFit/>
          </a:bodyPr>
          <a:lstStyle/>
          <a:p>
            <a:r>
              <a:rPr lang="en-US" sz="2400" b="1" dirty="0">
                <a:solidFill>
                  <a:schemeClr val="bg1">
                    <a:lumMod val="65000"/>
                  </a:schemeClr>
                </a:solidFill>
              </a:rPr>
              <a:t>Model Development &amp; Deployment</a:t>
            </a:r>
          </a:p>
          <a:p>
            <a:r>
              <a:rPr lang="en-US" sz="1600" dirty="0">
                <a:solidFill>
                  <a:schemeClr val="bg1">
                    <a:lumMod val="65000"/>
                  </a:schemeClr>
                </a:solidFill>
              </a:rPr>
              <a:t>Model Development, Selection, Validation and Deployment</a:t>
            </a:r>
          </a:p>
        </p:txBody>
      </p:sp>
    </p:spTree>
    <p:extLst>
      <p:ext uri="{BB962C8B-B14F-4D97-AF65-F5344CB8AC3E}">
        <p14:creationId xmlns:p14="http://schemas.microsoft.com/office/powerpoint/2010/main" val="3451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Model Output Results and Comparison</a:t>
            </a:r>
          </a:p>
        </p:txBody>
      </p:sp>
      <p:sp>
        <p:nvSpPr>
          <p:cNvPr id="9" name="Isosceles Triangle 8">
            <a:extLst>
              <a:ext uri="{FF2B5EF4-FFF2-40B4-BE49-F238E27FC236}">
                <a16:creationId xmlns:a16="http://schemas.microsoft.com/office/drawing/2014/main" id="{EA305377-4CCB-34BA-45A4-7EDDA4A90271}"/>
              </a:ext>
            </a:extLst>
          </p:cNvPr>
          <p:cNvSpPr/>
          <p:nvPr/>
        </p:nvSpPr>
        <p:spPr>
          <a:xfrm rot="5400000">
            <a:off x="6098231" y="3315082"/>
            <a:ext cx="1102936" cy="434948"/>
          </a:xfrm>
          <a:prstGeom prst="triangle">
            <a:avLst/>
          </a:prstGeom>
          <a:solidFill>
            <a:srgbClr val="FFC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D3564DD1-E8BD-8C33-F578-157D88546ED3}"/>
              </a:ext>
            </a:extLst>
          </p:cNvPr>
          <p:cNvSpPr/>
          <p:nvPr/>
        </p:nvSpPr>
        <p:spPr>
          <a:xfrm>
            <a:off x="7249212" y="935229"/>
            <a:ext cx="4485739" cy="5220472"/>
          </a:xfrm>
          <a:prstGeom prst="roundRect">
            <a:avLst>
              <a:gd name="adj" fmla="val 3638"/>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447FFDC-21DC-3DF2-F42D-A8E63BDA73D8}"/>
              </a:ext>
            </a:extLst>
          </p:cNvPr>
          <p:cNvSpPr txBox="1"/>
          <p:nvPr/>
        </p:nvSpPr>
        <p:spPr>
          <a:xfrm>
            <a:off x="7338056" y="1314950"/>
            <a:ext cx="4308050" cy="4339650"/>
          </a:xfrm>
          <a:prstGeom prst="rect">
            <a:avLst/>
          </a:prstGeom>
          <a:noFill/>
        </p:spPr>
        <p:txBody>
          <a:bodyPr wrap="square" rtlCol="0">
            <a:spAutoFit/>
          </a:bodyPr>
          <a:lstStyle/>
          <a:p>
            <a:r>
              <a:rPr lang="en-IN" sz="1200" b="1" dirty="0"/>
              <a:t>With Class Balancing vs Without Class Balancing:</a:t>
            </a:r>
            <a:endParaRPr lang="en-IN" sz="1200" dirty="0"/>
          </a:p>
          <a:p>
            <a:pPr marL="171450" indent="-171450">
              <a:buFont typeface="Arial" panose="020B0604020202020204" pitchFamily="34" charset="0"/>
              <a:buChar char="•"/>
            </a:pPr>
            <a:r>
              <a:rPr lang="en-IN" sz="1200" b="1" dirty="0"/>
              <a:t>Class balancing </a:t>
            </a:r>
            <a:r>
              <a:rPr lang="en-IN" sz="1200" dirty="0"/>
              <a:t>with oversampling provided </a:t>
            </a:r>
            <a:r>
              <a:rPr lang="en-IN" sz="1200" b="1" dirty="0"/>
              <a:t>significant improvement</a:t>
            </a:r>
            <a:r>
              <a:rPr lang="en-IN" sz="1200" dirty="0"/>
              <a:t> across all model validation metrics</a:t>
            </a:r>
          </a:p>
          <a:p>
            <a:pPr marL="628650" lvl="1" indent="-171450">
              <a:buFont typeface="Arial" panose="020B0604020202020204" pitchFamily="34" charset="0"/>
              <a:buChar char="•"/>
            </a:pPr>
            <a:r>
              <a:rPr lang="en-IN" sz="1200" dirty="0"/>
              <a:t>F1 Score showed an improvement of over 15% (In Train set)</a:t>
            </a:r>
          </a:p>
          <a:p>
            <a:pPr marL="171450" indent="-171450">
              <a:buFont typeface="Arial" panose="020B0604020202020204" pitchFamily="34" charset="0"/>
              <a:buChar char="•"/>
            </a:pPr>
            <a:r>
              <a:rPr lang="en-IN" sz="1200" b="1" dirty="0"/>
              <a:t>Recall</a:t>
            </a:r>
            <a:r>
              <a:rPr lang="en-IN" sz="1200" dirty="0"/>
              <a:t> showed a </a:t>
            </a:r>
            <a:r>
              <a:rPr lang="en-IN" sz="1200" b="1" dirty="0"/>
              <a:t>increase</a:t>
            </a:r>
            <a:r>
              <a:rPr lang="en-IN" sz="1200" dirty="0"/>
              <a:t> of 21% (in train set) percent port class balancing </a:t>
            </a:r>
          </a:p>
          <a:p>
            <a:pPr marL="171450" indent="-171450">
              <a:buFont typeface="Arial" panose="020B0604020202020204" pitchFamily="34" charset="0"/>
              <a:buChar char="•"/>
            </a:pPr>
            <a:r>
              <a:rPr lang="en-IN" sz="1200" dirty="0"/>
              <a:t>Improved is observed consistently across models as well as test and train sets</a:t>
            </a:r>
          </a:p>
          <a:p>
            <a:endParaRPr lang="en-IN" sz="1200" b="1" dirty="0"/>
          </a:p>
          <a:p>
            <a:r>
              <a:rPr lang="en-IN" sz="1200" b="1" dirty="0"/>
              <a:t>Test vs Train (for Models with Class Balancing):</a:t>
            </a:r>
          </a:p>
          <a:p>
            <a:pPr marL="171450" indent="-171450">
              <a:buFont typeface="Arial" panose="020B0604020202020204" pitchFamily="34" charset="0"/>
              <a:buChar char="•"/>
            </a:pPr>
            <a:r>
              <a:rPr lang="en-IN" sz="1200" dirty="0"/>
              <a:t>Average F1 Score on train dataset is ~69% while for test data is 46%</a:t>
            </a:r>
          </a:p>
          <a:p>
            <a:pPr marL="628650" lvl="1" indent="-171450">
              <a:buFont typeface="Arial" panose="020B0604020202020204" pitchFamily="34" charset="0"/>
              <a:buChar char="•"/>
            </a:pPr>
            <a:r>
              <a:rPr lang="en-IN" sz="1200" dirty="0"/>
              <a:t>A significant difference in test and train performance is observed suggesting a slight overfit across models</a:t>
            </a:r>
          </a:p>
          <a:p>
            <a:endParaRPr lang="en-IN" sz="1200" b="1" dirty="0"/>
          </a:p>
          <a:p>
            <a:r>
              <a:rPr lang="en-IN" sz="1200" b="1" dirty="0"/>
              <a:t>Model (Algo) vs Model (Algo):</a:t>
            </a:r>
          </a:p>
          <a:p>
            <a:pPr marL="171450" indent="-171450">
              <a:buFont typeface="Arial" panose="020B0604020202020204" pitchFamily="34" charset="0"/>
              <a:buChar char="•"/>
            </a:pPr>
            <a:r>
              <a:rPr lang="en-IN" sz="1200" dirty="0"/>
              <a:t>Though </a:t>
            </a:r>
            <a:r>
              <a:rPr lang="en-IN" sz="1200" b="1" dirty="0" err="1"/>
              <a:t>Xgboost</a:t>
            </a:r>
            <a:r>
              <a:rPr lang="en-IN" sz="1200" dirty="0"/>
              <a:t> and </a:t>
            </a:r>
            <a:r>
              <a:rPr lang="en-IN" sz="1200" b="1" dirty="0"/>
              <a:t>Random Forest </a:t>
            </a:r>
            <a:r>
              <a:rPr lang="en-IN" sz="1200" dirty="0"/>
              <a:t>models have exceptional train performance but are failing drastically in test performance</a:t>
            </a:r>
          </a:p>
          <a:p>
            <a:pPr marL="171450" indent="-171450">
              <a:buFont typeface="Arial" panose="020B0604020202020204" pitchFamily="34" charset="0"/>
              <a:buChar char="•"/>
            </a:pPr>
            <a:r>
              <a:rPr lang="en-IN" sz="1200" b="1" dirty="0" err="1"/>
              <a:t>Adaboost</a:t>
            </a:r>
            <a:r>
              <a:rPr lang="en-IN" sz="1200" dirty="0"/>
              <a:t> classifier shows consistent performance across train and test sets in comparison with other models</a:t>
            </a:r>
          </a:p>
          <a:p>
            <a:pPr marL="628650" lvl="1" indent="-171450">
              <a:buFont typeface="Arial" panose="020B0604020202020204" pitchFamily="34" charset="0"/>
              <a:buChar char="•"/>
            </a:pPr>
            <a:r>
              <a:rPr lang="en-IN" sz="1200" b="1" i="1" dirty="0" err="1">
                <a:solidFill>
                  <a:srgbClr val="FF0000"/>
                </a:solidFill>
              </a:rPr>
              <a:t>Adaboost</a:t>
            </a:r>
            <a:r>
              <a:rPr lang="en-IN" sz="1200" i="1" dirty="0">
                <a:solidFill>
                  <a:srgbClr val="FF0000"/>
                </a:solidFill>
              </a:rPr>
              <a:t> has been selected as file model for production</a:t>
            </a:r>
          </a:p>
          <a:p>
            <a:endParaRPr lang="en-IN" sz="1200" b="1" dirty="0"/>
          </a:p>
        </p:txBody>
      </p:sp>
      <p:graphicFrame>
        <p:nvGraphicFramePr>
          <p:cNvPr id="14" name="Object 13">
            <a:extLst>
              <a:ext uri="{FF2B5EF4-FFF2-40B4-BE49-F238E27FC236}">
                <a16:creationId xmlns:a16="http://schemas.microsoft.com/office/drawing/2014/main" id="{EA814D90-B51D-4A2D-DF39-506B089C8AAB}"/>
              </a:ext>
            </a:extLst>
          </p:cNvPr>
          <p:cNvGraphicFramePr>
            <a:graphicFrameLocks noChangeAspect="1"/>
          </p:cNvGraphicFramePr>
          <p:nvPr>
            <p:extLst>
              <p:ext uri="{D42A27DB-BD31-4B8C-83A1-F6EECF244321}">
                <p14:modId xmlns:p14="http://schemas.microsoft.com/office/powerpoint/2010/main" val="1471881491"/>
              </p:ext>
            </p:extLst>
          </p:nvPr>
        </p:nvGraphicFramePr>
        <p:xfrm>
          <a:off x="457048" y="909412"/>
          <a:ext cx="5302729" cy="2586619"/>
        </p:xfrm>
        <a:graphic>
          <a:graphicData uri="http://schemas.openxmlformats.org/presentationml/2006/ole">
            <mc:AlternateContent xmlns:mc="http://schemas.openxmlformats.org/markup-compatibility/2006">
              <mc:Choice xmlns:v="urn:schemas-microsoft-com:vml" Requires="v">
                <p:oleObj name="Worksheet" r:id="rId2" imgW="5265243" imgH="2567806" progId="Excel.Sheet.12">
                  <p:embed/>
                </p:oleObj>
              </mc:Choice>
              <mc:Fallback>
                <p:oleObj name="Worksheet" r:id="rId2" imgW="5265243" imgH="2567806" progId="Excel.Sheet.12">
                  <p:embed/>
                  <p:pic>
                    <p:nvPicPr>
                      <p:cNvPr id="0" name=""/>
                      <p:cNvPicPr/>
                      <p:nvPr/>
                    </p:nvPicPr>
                    <p:blipFill>
                      <a:blip r:embed="rId3"/>
                      <a:stretch>
                        <a:fillRect/>
                      </a:stretch>
                    </p:blipFill>
                    <p:spPr>
                      <a:xfrm>
                        <a:off x="457048" y="909412"/>
                        <a:ext cx="5302729" cy="2586619"/>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0A1B0303-0C79-6341-2CB3-285609B47843}"/>
              </a:ext>
            </a:extLst>
          </p:cNvPr>
          <p:cNvGraphicFramePr>
            <a:graphicFrameLocks noChangeAspect="1"/>
          </p:cNvGraphicFramePr>
          <p:nvPr>
            <p:extLst>
              <p:ext uri="{D42A27DB-BD31-4B8C-83A1-F6EECF244321}">
                <p14:modId xmlns:p14="http://schemas.microsoft.com/office/powerpoint/2010/main" val="3075057735"/>
              </p:ext>
            </p:extLst>
          </p:nvPr>
        </p:nvGraphicFramePr>
        <p:xfrm>
          <a:off x="457048" y="3719102"/>
          <a:ext cx="5302728" cy="2586619"/>
        </p:xfrm>
        <a:graphic>
          <a:graphicData uri="http://schemas.openxmlformats.org/presentationml/2006/ole">
            <mc:AlternateContent xmlns:mc="http://schemas.openxmlformats.org/markup-compatibility/2006">
              <mc:Choice xmlns:v="urn:schemas-microsoft-com:vml" Requires="v">
                <p:oleObj name="Worksheet" r:id="rId4" imgW="5265243" imgH="2567806" progId="Excel.Sheet.12">
                  <p:embed/>
                </p:oleObj>
              </mc:Choice>
              <mc:Fallback>
                <p:oleObj name="Worksheet" r:id="rId4" imgW="5265243" imgH="2567806" progId="Excel.Sheet.12">
                  <p:embed/>
                  <p:pic>
                    <p:nvPicPr>
                      <p:cNvPr id="0" name=""/>
                      <p:cNvPicPr/>
                      <p:nvPr/>
                    </p:nvPicPr>
                    <p:blipFill>
                      <a:blip r:embed="rId5"/>
                      <a:stretch>
                        <a:fillRect/>
                      </a:stretch>
                    </p:blipFill>
                    <p:spPr>
                      <a:xfrm>
                        <a:off x="457048" y="3719102"/>
                        <a:ext cx="5302728" cy="2586619"/>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741831FD-B548-B7B0-5E78-644A5D523C4D}"/>
              </a:ext>
            </a:extLst>
          </p:cNvPr>
          <p:cNvSpPr/>
          <p:nvPr/>
        </p:nvSpPr>
        <p:spPr>
          <a:xfrm rot="16200000">
            <a:off x="-995460" y="2148913"/>
            <a:ext cx="2455368" cy="222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IN" dirty="0"/>
              <a:t>Train</a:t>
            </a:r>
          </a:p>
        </p:txBody>
      </p:sp>
      <p:sp>
        <p:nvSpPr>
          <p:cNvPr id="18" name="Rectangle 17">
            <a:extLst>
              <a:ext uri="{FF2B5EF4-FFF2-40B4-BE49-F238E27FC236}">
                <a16:creationId xmlns:a16="http://schemas.microsoft.com/office/drawing/2014/main" id="{90D729B4-C4D2-2A9D-10F8-8B27C5ABBD7D}"/>
              </a:ext>
            </a:extLst>
          </p:cNvPr>
          <p:cNvSpPr/>
          <p:nvPr/>
        </p:nvSpPr>
        <p:spPr>
          <a:xfrm rot="16200000">
            <a:off x="-984319" y="4991460"/>
            <a:ext cx="2455368" cy="222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IN" dirty="0"/>
              <a:t>Test</a:t>
            </a:r>
          </a:p>
        </p:txBody>
      </p:sp>
      <p:sp>
        <p:nvSpPr>
          <p:cNvPr id="19" name="Rectangle 18">
            <a:extLst>
              <a:ext uri="{FF2B5EF4-FFF2-40B4-BE49-F238E27FC236}">
                <a16:creationId xmlns:a16="http://schemas.microsoft.com/office/drawing/2014/main" id="{4F991168-B88E-9579-F8E2-88DB4991FC56}"/>
              </a:ext>
            </a:extLst>
          </p:cNvPr>
          <p:cNvSpPr/>
          <p:nvPr/>
        </p:nvSpPr>
        <p:spPr>
          <a:xfrm>
            <a:off x="2856322" y="1032636"/>
            <a:ext cx="2992299" cy="4485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4C906645-7848-4DE3-D06D-B671387E0653}"/>
              </a:ext>
            </a:extLst>
          </p:cNvPr>
          <p:cNvSpPr/>
          <p:nvPr/>
        </p:nvSpPr>
        <p:spPr>
          <a:xfrm>
            <a:off x="2871761" y="1946590"/>
            <a:ext cx="2992299" cy="4485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668B22BC-FDFD-EE98-787C-AA6706F07F1D}"/>
              </a:ext>
            </a:extLst>
          </p:cNvPr>
          <p:cNvSpPr/>
          <p:nvPr/>
        </p:nvSpPr>
        <p:spPr>
          <a:xfrm>
            <a:off x="2856321" y="2677400"/>
            <a:ext cx="2992299" cy="4485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3907B2A3-A03A-81A8-AA61-61ED44DE0B0A}"/>
              </a:ext>
            </a:extLst>
          </p:cNvPr>
          <p:cNvSpPr/>
          <p:nvPr/>
        </p:nvSpPr>
        <p:spPr>
          <a:xfrm>
            <a:off x="2822322" y="3859773"/>
            <a:ext cx="2992299" cy="4485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AAB5784B-3E68-D68F-3C1B-CCD1659124EC}"/>
              </a:ext>
            </a:extLst>
          </p:cNvPr>
          <p:cNvSpPr/>
          <p:nvPr/>
        </p:nvSpPr>
        <p:spPr>
          <a:xfrm>
            <a:off x="2837761" y="4773727"/>
            <a:ext cx="2992299" cy="448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FC852E01-E36B-DD01-3E87-E25FE8F74F38}"/>
              </a:ext>
            </a:extLst>
          </p:cNvPr>
          <p:cNvSpPr/>
          <p:nvPr/>
        </p:nvSpPr>
        <p:spPr>
          <a:xfrm>
            <a:off x="2822321" y="5504537"/>
            <a:ext cx="2992299" cy="448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19548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Adaboost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Model Validation Metrics (Finalized Model)</a:t>
            </a:r>
          </a:p>
        </p:txBody>
      </p:sp>
      <p:pic>
        <p:nvPicPr>
          <p:cNvPr id="1028" name="Picture 4">
            <a:extLst>
              <a:ext uri="{FF2B5EF4-FFF2-40B4-BE49-F238E27FC236}">
                <a16:creationId xmlns:a16="http://schemas.microsoft.com/office/drawing/2014/main" id="{88FBB1AA-0F9D-BB7A-7F19-3322571C3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28" y="1986527"/>
            <a:ext cx="5410200" cy="4371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hart 4">
            <a:extLst>
              <a:ext uri="{FF2B5EF4-FFF2-40B4-BE49-F238E27FC236}">
                <a16:creationId xmlns:a16="http://schemas.microsoft.com/office/drawing/2014/main" id="{F7C84230-A4C8-5DF8-D3A9-742AE4C3D624}"/>
              </a:ext>
            </a:extLst>
          </p:cNvPr>
          <p:cNvGraphicFramePr/>
          <p:nvPr>
            <p:extLst>
              <p:ext uri="{D42A27DB-BD31-4B8C-83A1-F6EECF244321}">
                <p14:modId xmlns:p14="http://schemas.microsoft.com/office/powerpoint/2010/main" val="987609065"/>
              </p:ext>
            </p:extLst>
          </p:nvPr>
        </p:nvGraphicFramePr>
        <p:xfrm>
          <a:off x="8930182" y="1104900"/>
          <a:ext cx="2917890" cy="525360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A23D75C7-FDEB-5A20-A1A3-CE75D0E16706}"/>
              </a:ext>
            </a:extLst>
          </p:cNvPr>
          <p:cNvSpPr/>
          <p:nvPr/>
        </p:nvSpPr>
        <p:spPr>
          <a:xfrm>
            <a:off x="8930182" y="762000"/>
            <a:ext cx="2917890" cy="3429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b="1" dirty="0"/>
              <a:t>Feature Importance</a:t>
            </a:r>
          </a:p>
        </p:txBody>
      </p:sp>
      <p:sp>
        <p:nvSpPr>
          <p:cNvPr id="11" name="Rectangle 10">
            <a:extLst>
              <a:ext uri="{FF2B5EF4-FFF2-40B4-BE49-F238E27FC236}">
                <a16:creationId xmlns:a16="http://schemas.microsoft.com/office/drawing/2014/main" id="{546D7358-D335-936C-B82C-D3FBE5083E1F}"/>
              </a:ext>
            </a:extLst>
          </p:cNvPr>
          <p:cNvSpPr/>
          <p:nvPr/>
        </p:nvSpPr>
        <p:spPr>
          <a:xfrm>
            <a:off x="343928" y="1903325"/>
            <a:ext cx="5410200" cy="3429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b="1" dirty="0"/>
              <a:t>ROC Curve</a:t>
            </a:r>
          </a:p>
        </p:txBody>
      </p:sp>
      <p:grpSp>
        <p:nvGrpSpPr>
          <p:cNvPr id="10" name="Group 9">
            <a:extLst>
              <a:ext uri="{FF2B5EF4-FFF2-40B4-BE49-F238E27FC236}">
                <a16:creationId xmlns:a16="http://schemas.microsoft.com/office/drawing/2014/main" id="{9B6D0997-CDDD-706F-ACCE-D039B3F71326}"/>
              </a:ext>
            </a:extLst>
          </p:cNvPr>
          <p:cNvGrpSpPr/>
          <p:nvPr/>
        </p:nvGrpSpPr>
        <p:grpSpPr>
          <a:xfrm>
            <a:off x="343928" y="704850"/>
            <a:ext cx="1999222" cy="535920"/>
            <a:chOff x="343928" y="666750"/>
            <a:chExt cx="1999222" cy="535920"/>
          </a:xfrm>
        </p:grpSpPr>
        <p:sp>
          <p:nvSpPr>
            <p:cNvPr id="7" name="Rectangle 6">
              <a:extLst>
                <a:ext uri="{FF2B5EF4-FFF2-40B4-BE49-F238E27FC236}">
                  <a16:creationId xmlns:a16="http://schemas.microsoft.com/office/drawing/2014/main" id="{9A08EB03-DD44-8074-CEA7-2B4F921FA3E5}"/>
                </a:ext>
              </a:extLst>
            </p:cNvPr>
            <p:cNvSpPr/>
            <p:nvPr/>
          </p:nvSpPr>
          <p:spPr>
            <a:xfrm>
              <a:off x="343928" y="714375"/>
              <a:ext cx="1999222" cy="4882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1DA96B8E-A454-05A1-24A8-04045E793D2E}"/>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Accuracy:</a:t>
              </a:r>
            </a:p>
          </p:txBody>
        </p:sp>
        <p:sp>
          <p:nvSpPr>
            <p:cNvPr id="9" name="TextBox 8">
              <a:extLst>
                <a:ext uri="{FF2B5EF4-FFF2-40B4-BE49-F238E27FC236}">
                  <a16:creationId xmlns:a16="http://schemas.microsoft.com/office/drawing/2014/main" id="{6D9F7242-019C-C56A-B68A-3F61F3B98DF5}"/>
                </a:ext>
              </a:extLst>
            </p:cNvPr>
            <p:cNvSpPr txBox="1"/>
            <p:nvPr/>
          </p:nvSpPr>
          <p:spPr>
            <a:xfrm>
              <a:off x="1266825" y="666750"/>
              <a:ext cx="1057275" cy="523220"/>
            </a:xfrm>
            <a:prstGeom prst="rect">
              <a:avLst/>
            </a:prstGeom>
            <a:noFill/>
          </p:spPr>
          <p:txBody>
            <a:bodyPr wrap="square" rtlCol="0">
              <a:spAutoFit/>
            </a:bodyPr>
            <a:lstStyle/>
            <a:p>
              <a:pPr algn="ctr"/>
              <a:r>
                <a:rPr lang="en-IN" sz="2800" b="1" dirty="0">
                  <a:solidFill>
                    <a:schemeClr val="bg1"/>
                  </a:solidFill>
                </a:rPr>
                <a:t>90%</a:t>
              </a:r>
            </a:p>
          </p:txBody>
        </p:sp>
      </p:grpSp>
      <p:grpSp>
        <p:nvGrpSpPr>
          <p:cNvPr id="20" name="Group 19">
            <a:extLst>
              <a:ext uri="{FF2B5EF4-FFF2-40B4-BE49-F238E27FC236}">
                <a16:creationId xmlns:a16="http://schemas.microsoft.com/office/drawing/2014/main" id="{B30C7EC4-30AB-E820-167C-F76034678373}"/>
              </a:ext>
            </a:extLst>
          </p:cNvPr>
          <p:cNvGrpSpPr/>
          <p:nvPr/>
        </p:nvGrpSpPr>
        <p:grpSpPr>
          <a:xfrm>
            <a:off x="2496578" y="717550"/>
            <a:ext cx="1999222" cy="523220"/>
            <a:chOff x="343928" y="679450"/>
            <a:chExt cx="1999222" cy="523220"/>
          </a:xfrm>
        </p:grpSpPr>
        <p:sp>
          <p:nvSpPr>
            <p:cNvPr id="21" name="Rectangle 20">
              <a:extLst>
                <a:ext uri="{FF2B5EF4-FFF2-40B4-BE49-F238E27FC236}">
                  <a16:creationId xmlns:a16="http://schemas.microsoft.com/office/drawing/2014/main" id="{49396632-416F-6B21-4D86-C3761F6390DD}"/>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6BBA10B4-4DCA-C517-980F-867888AF17A5}"/>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Precision:</a:t>
              </a:r>
            </a:p>
          </p:txBody>
        </p:sp>
        <p:sp>
          <p:nvSpPr>
            <p:cNvPr id="23" name="TextBox 22">
              <a:extLst>
                <a:ext uri="{FF2B5EF4-FFF2-40B4-BE49-F238E27FC236}">
                  <a16:creationId xmlns:a16="http://schemas.microsoft.com/office/drawing/2014/main" id="{9CA33E38-7B8C-E0C4-866C-2E9C8AABF130}"/>
                </a:ext>
              </a:extLst>
            </p:cNvPr>
            <p:cNvSpPr txBox="1"/>
            <p:nvPr/>
          </p:nvSpPr>
          <p:spPr>
            <a:xfrm>
              <a:off x="1266825" y="679450"/>
              <a:ext cx="1057275" cy="523220"/>
            </a:xfrm>
            <a:prstGeom prst="rect">
              <a:avLst/>
            </a:prstGeom>
            <a:noFill/>
          </p:spPr>
          <p:txBody>
            <a:bodyPr wrap="square" rtlCol="0">
              <a:spAutoFit/>
            </a:bodyPr>
            <a:lstStyle/>
            <a:p>
              <a:pPr algn="ctr"/>
              <a:r>
                <a:rPr lang="en-IN" sz="2800" b="1" dirty="0">
                  <a:solidFill>
                    <a:schemeClr val="bg1"/>
                  </a:solidFill>
                </a:rPr>
                <a:t>57%</a:t>
              </a:r>
            </a:p>
          </p:txBody>
        </p:sp>
      </p:grpSp>
      <p:grpSp>
        <p:nvGrpSpPr>
          <p:cNvPr id="24" name="Group 23">
            <a:extLst>
              <a:ext uri="{FF2B5EF4-FFF2-40B4-BE49-F238E27FC236}">
                <a16:creationId xmlns:a16="http://schemas.microsoft.com/office/drawing/2014/main" id="{C970447E-D148-42BA-EEED-E9AEEEAF9F7A}"/>
              </a:ext>
            </a:extLst>
          </p:cNvPr>
          <p:cNvGrpSpPr/>
          <p:nvPr/>
        </p:nvGrpSpPr>
        <p:grpSpPr>
          <a:xfrm>
            <a:off x="4637055" y="717550"/>
            <a:ext cx="1999222" cy="523220"/>
            <a:chOff x="343928" y="679450"/>
            <a:chExt cx="1999222" cy="523220"/>
          </a:xfrm>
        </p:grpSpPr>
        <p:sp>
          <p:nvSpPr>
            <p:cNvPr id="25" name="Rectangle 24">
              <a:extLst>
                <a:ext uri="{FF2B5EF4-FFF2-40B4-BE49-F238E27FC236}">
                  <a16:creationId xmlns:a16="http://schemas.microsoft.com/office/drawing/2014/main" id="{B8DFFE69-CB65-0487-FDA9-BBE9B036F2C1}"/>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92C2BE6-3562-07D3-5242-91A64529E1B9}"/>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Recall:</a:t>
              </a:r>
            </a:p>
          </p:txBody>
        </p:sp>
        <p:sp>
          <p:nvSpPr>
            <p:cNvPr id="27" name="TextBox 26">
              <a:extLst>
                <a:ext uri="{FF2B5EF4-FFF2-40B4-BE49-F238E27FC236}">
                  <a16:creationId xmlns:a16="http://schemas.microsoft.com/office/drawing/2014/main" id="{DBF14DE8-FA25-8731-493B-8FB067214F1D}"/>
                </a:ext>
              </a:extLst>
            </p:cNvPr>
            <p:cNvSpPr txBox="1"/>
            <p:nvPr/>
          </p:nvSpPr>
          <p:spPr>
            <a:xfrm>
              <a:off x="1266825" y="679450"/>
              <a:ext cx="1057275" cy="523220"/>
            </a:xfrm>
            <a:prstGeom prst="rect">
              <a:avLst/>
            </a:prstGeom>
            <a:noFill/>
          </p:spPr>
          <p:txBody>
            <a:bodyPr wrap="square" rtlCol="0">
              <a:spAutoFit/>
            </a:bodyPr>
            <a:lstStyle/>
            <a:p>
              <a:pPr algn="ctr"/>
              <a:r>
                <a:rPr lang="en-IN" sz="2800" b="1" dirty="0">
                  <a:solidFill>
                    <a:schemeClr val="bg1"/>
                  </a:solidFill>
                </a:rPr>
                <a:t>51%</a:t>
              </a:r>
            </a:p>
          </p:txBody>
        </p:sp>
      </p:grpSp>
      <p:grpSp>
        <p:nvGrpSpPr>
          <p:cNvPr id="28" name="Group 27">
            <a:extLst>
              <a:ext uri="{FF2B5EF4-FFF2-40B4-BE49-F238E27FC236}">
                <a16:creationId xmlns:a16="http://schemas.microsoft.com/office/drawing/2014/main" id="{C9F11460-8DC1-1590-E520-C1D8F4346444}"/>
              </a:ext>
            </a:extLst>
          </p:cNvPr>
          <p:cNvGrpSpPr/>
          <p:nvPr/>
        </p:nvGrpSpPr>
        <p:grpSpPr>
          <a:xfrm>
            <a:off x="6758482" y="702502"/>
            <a:ext cx="1999222" cy="533572"/>
            <a:chOff x="343928" y="654050"/>
            <a:chExt cx="1999222" cy="533572"/>
          </a:xfrm>
        </p:grpSpPr>
        <p:sp>
          <p:nvSpPr>
            <p:cNvPr id="29" name="Rectangle 28">
              <a:extLst>
                <a:ext uri="{FF2B5EF4-FFF2-40B4-BE49-F238E27FC236}">
                  <a16:creationId xmlns:a16="http://schemas.microsoft.com/office/drawing/2014/main" id="{DD557125-C9C5-E472-54F5-4CEBC95F5C19}"/>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2316C398-FF80-33E6-E6D2-66A535A3DF4D}"/>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F1 Score:</a:t>
              </a:r>
            </a:p>
          </p:txBody>
        </p:sp>
        <p:sp>
          <p:nvSpPr>
            <p:cNvPr id="31" name="TextBox 30">
              <a:extLst>
                <a:ext uri="{FF2B5EF4-FFF2-40B4-BE49-F238E27FC236}">
                  <a16:creationId xmlns:a16="http://schemas.microsoft.com/office/drawing/2014/main" id="{D706930C-BA1A-BA59-77A1-0BF3FACD5307}"/>
                </a:ext>
              </a:extLst>
            </p:cNvPr>
            <p:cNvSpPr txBox="1"/>
            <p:nvPr/>
          </p:nvSpPr>
          <p:spPr>
            <a:xfrm>
              <a:off x="1266825" y="654050"/>
              <a:ext cx="1057275" cy="523220"/>
            </a:xfrm>
            <a:prstGeom prst="rect">
              <a:avLst/>
            </a:prstGeom>
            <a:noFill/>
          </p:spPr>
          <p:txBody>
            <a:bodyPr wrap="square" rtlCol="0">
              <a:spAutoFit/>
            </a:bodyPr>
            <a:lstStyle/>
            <a:p>
              <a:pPr algn="ctr"/>
              <a:r>
                <a:rPr lang="en-IN" sz="2800" b="1" dirty="0">
                  <a:solidFill>
                    <a:schemeClr val="bg1"/>
                  </a:solidFill>
                </a:rPr>
                <a:t>54%</a:t>
              </a:r>
              <a:endParaRPr lang="en-IN" sz="3200" b="1" dirty="0">
                <a:solidFill>
                  <a:schemeClr val="bg1"/>
                </a:solidFill>
              </a:endParaRPr>
            </a:p>
          </p:txBody>
        </p:sp>
      </p:grpSp>
      <p:grpSp>
        <p:nvGrpSpPr>
          <p:cNvPr id="32" name="Group 31">
            <a:extLst>
              <a:ext uri="{FF2B5EF4-FFF2-40B4-BE49-F238E27FC236}">
                <a16:creationId xmlns:a16="http://schemas.microsoft.com/office/drawing/2014/main" id="{F961F93A-F4CE-095A-5016-FDBAF9995C22}"/>
              </a:ext>
            </a:extLst>
          </p:cNvPr>
          <p:cNvGrpSpPr/>
          <p:nvPr/>
        </p:nvGrpSpPr>
        <p:grpSpPr>
          <a:xfrm>
            <a:off x="350278" y="1262995"/>
            <a:ext cx="1999222" cy="535920"/>
            <a:chOff x="343928" y="666750"/>
            <a:chExt cx="1999222" cy="535920"/>
          </a:xfrm>
        </p:grpSpPr>
        <p:sp>
          <p:nvSpPr>
            <p:cNvPr id="33" name="Rectangle 32">
              <a:extLst>
                <a:ext uri="{FF2B5EF4-FFF2-40B4-BE49-F238E27FC236}">
                  <a16:creationId xmlns:a16="http://schemas.microsoft.com/office/drawing/2014/main" id="{F832F2D1-F367-14B1-6FF8-DBADCD967F0B}"/>
                </a:ext>
              </a:extLst>
            </p:cNvPr>
            <p:cNvSpPr/>
            <p:nvPr/>
          </p:nvSpPr>
          <p:spPr>
            <a:xfrm>
              <a:off x="343928" y="714375"/>
              <a:ext cx="1999222" cy="4882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C6EF4E91-F260-1AE3-6951-81FCAD82CBD7}"/>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Accuracy:</a:t>
              </a:r>
            </a:p>
          </p:txBody>
        </p:sp>
        <p:sp>
          <p:nvSpPr>
            <p:cNvPr id="35" name="TextBox 34">
              <a:extLst>
                <a:ext uri="{FF2B5EF4-FFF2-40B4-BE49-F238E27FC236}">
                  <a16:creationId xmlns:a16="http://schemas.microsoft.com/office/drawing/2014/main" id="{2F66C807-64C5-9988-B1F9-3D80288F433F}"/>
                </a:ext>
              </a:extLst>
            </p:cNvPr>
            <p:cNvSpPr txBox="1"/>
            <p:nvPr/>
          </p:nvSpPr>
          <p:spPr>
            <a:xfrm>
              <a:off x="1266825" y="666750"/>
              <a:ext cx="1057275" cy="523220"/>
            </a:xfrm>
            <a:prstGeom prst="rect">
              <a:avLst/>
            </a:prstGeom>
            <a:noFill/>
          </p:spPr>
          <p:txBody>
            <a:bodyPr wrap="square" rtlCol="0">
              <a:spAutoFit/>
            </a:bodyPr>
            <a:lstStyle/>
            <a:p>
              <a:pPr algn="ctr"/>
              <a:r>
                <a:rPr lang="en-IN" sz="2800" b="1" dirty="0">
                  <a:solidFill>
                    <a:schemeClr val="bg1"/>
                  </a:solidFill>
                </a:rPr>
                <a:t>90%</a:t>
              </a:r>
            </a:p>
          </p:txBody>
        </p:sp>
      </p:grpSp>
      <p:grpSp>
        <p:nvGrpSpPr>
          <p:cNvPr id="36" name="Group 35">
            <a:extLst>
              <a:ext uri="{FF2B5EF4-FFF2-40B4-BE49-F238E27FC236}">
                <a16:creationId xmlns:a16="http://schemas.microsoft.com/office/drawing/2014/main" id="{C217217D-338F-3061-6990-DDD85FCAC6F2}"/>
              </a:ext>
            </a:extLst>
          </p:cNvPr>
          <p:cNvGrpSpPr/>
          <p:nvPr/>
        </p:nvGrpSpPr>
        <p:grpSpPr>
          <a:xfrm>
            <a:off x="2502928" y="1275695"/>
            <a:ext cx="1999222" cy="523220"/>
            <a:chOff x="343928" y="679450"/>
            <a:chExt cx="1999222" cy="523220"/>
          </a:xfrm>
        </p:grpSpPr>
        <p:sp>
          <p:nvSpPr>
            <p:cNvPr id="37" name="Rectangle 36">
              <a:extLst>
                <a:ext uri="{FF2B5EF4-FFF2-40B4-BE49-F238E27FC236}">
                  <a16:creationId xmlns:a16="http://schemas.microsoft.com/office/drawing/2014/main" id="{7A39B920-4705-7846-263A-B8C90F0A0D7C}"/>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1496DBDD-6556-F6DE-30B8-0F1F72D1FA86}"/>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Precision:</a:t>
              </a:r>
            </a:p>
          </p:txBody>
        </p:sp>
        <p:sp>
          <p:nvSpPr>
            <p:cNvPr id="39" name="TextBox 38">
              <a:extLst>
                <a:ext uri="{FF2B5EF4-FFF2-40B4-BE49-F238E27FC236}">
                  <a16:creationId xmlns:a16="http://schemas.microsoft.com/office/drawing/2014/main" id="{1A49D4B3-6333-12D6-92BD-1FA7E28282A7}"/>
                </a:ext>
              </a:extLst>
            </p:cNvPr>
            <p:cNvSpPr txBox="1"/>
            <p:nvPr/>
          </p:nvSpPr>
          <p:spPr>
            <a:xfrm>
              <a:off x="1266825" y="679450"/>
              <a:ext cx="1057275" cy="523220"/>
            </a:xfrm>
            <a:prstGeom prst="rect">
              <a:avLst/>
            </a:prstGeom>
            <a:noFill/>
          </p:spPr>
          <p:txBody>
            <a:bodyPr wrap="square" rtlCol="0">
              <a:spAutoFit/>
            </a:bodyPr>
            <a:lstStyle/>
            <a:p>
              <a:pPr algn="ctr"/>
              <a:r>
                <a:rPr lang="en-IN" sz="2800" b="1" dirty="0">
                  <a:solidFill>
                    <a:schemeClr val="bg1"/>
                  </a:solidFill>
                </a:rPr>
                <a:t>65%</a:t>
              </a:r>
            </a:p>
          </p:txBody>
        </p:sp>
      </p:grpSp>
      <p:grpSp>
        <p:nvGrpSpPr>
          <p:cNvPr id="40" name="Group 39">
            <a:extLst>
              <a:ext uri="{FF2B5EF4-FFF2-40B4-BE49-F238E27FC236}">
                <a16:creationId xmlns:a16="http://schemas.microsoft.com/office/drawing/2014/main" id="{79C587FD-2B3D-957E-7A45-44C781C44326}"/>
              </a:ext>
            </a:extLst>
          </p:cNvPr>
          <p:cNvGrpSpPr/>
          <p:nvPr/>
        </p:nvGrpSpPr>
        <p:grpSpPr>
          <a:xfrm>
            <a:off x="4643405" y="1275695"/>
            <a:ext cx="1999222" cy="523220"/>
            <a:chOff x="343928" y="679450"/>
            <a:chExt cx="1999222" cy="523220"/>
          </a:xfrm>
        </p:grpSpPr>
        <p:sp>
          <p:nvSpPr>
            <p:cNvPr id="41" name="Rectangle 40">
              <a:extLst>
                <a:ext uri="{FF2B5EF4-FFF2-40B4-BE49-F238E27FC236}">
                  <a16:creationId xmlns:a16="http://schemas.microsoft.com/office/drawing/2014/main" id="{DE0C37A0-81E7-E73E-F4BD-FD0AAABD83F4}"/>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401D4616-D8F8-DA20-0DEF-C7CE58267ACB}"/>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Recall:</a:t>
              </a:r>
            </a:p>
          </p:txBody>
        </p:sp>
        <p:sp>
          <p:nvSpPr>
            <p:cNvPr id="43" name="TextBox 42">
              <a:extLst>
                <a:ext uri="{FF2B5EF4-FFF2-40B4-BE49-F238E27FC236}">
                  <a16:creationId xmlns:a16="http://schemas.microsoft.com/office/drawing/2014/main" id="{5113C866-666B-BA62-B145-B5F3007114D0}"/>
                </a:ext>
              </a:extLst>
            </p:cNvPr>
            <p:cNvSpPr txBox="1"/>
            <p:nvPr/>
          </p:nvSpPr>
          <p:spPr>
            <a:xfrm>
              <a:off x="1266825" y="679450"/>
              <a:ext cx="1057275" cy="523220"/>
            </a:xfrm>
            <a:prstGeom prst="rect">
              <a:avLst/>
            </a:prstGeom>
            <a:noFill/>
          </p:spPr>
          <p:txBody>
            <a:bodyPr wrap="square" rtlCol="0">
              <a:spAutoFit/>
            </a:bodyPr>
            <a:lstStyle/>
            <a:p>
              <a:pPr algn="ctr"/>
              <a:r>
                <a:rPr lang="en-IN" sz="2800" b="1" dirty="0">
                  <a:solidFill>
                    <a:schemeClr val="bg1"/>
                  </a:solidFill>
                </a:rPr>
                <a:t>53%</a:t>
              </a:r>
            </a:p>
          </p:txBody>
        </p:sp>
      </p:grpSp>
      <p:grpSp>
        <p:nvGrpSpPr>
          <p:cNvPr id="44" name="Group 43">
            <a:extLst>
              <a:ext uri="{FF2B5EF4-FFF2-40B4-BE49-F238E27FC236}">
                <a16:creationId xmlns:a16="http://schemas.microsoft.com/office/drawing/2014/main" id="{BD7C1B1F-206C-F9DC-A601-5EA78F5A5DAC}"/>
              </a:ext>
            </a:extLst>
          </p:cNvPr>
          <p:cNvGrpSpPr/>
          <p:nvPr/>
        </p:nvGrpSpPr>
        <p:grpSpPr>
          <a:xfrm>
            <a:off x="6764832" y="1260647"/>
            <a:ext cx="1999222" cy="533572"/>
            <a:chOff x="343928" y="654050"/>
            <a:chExt cx="1999222" cy="533572"/>
          </a:xfrm>
        </p:grpSpPr>
        <p:sp>
          <p:nvSpPr>
            <p:cNvPr id="45" name="Rectangle 44">
              <a:extLst>
                <a:ext uri="{FF2B5EF4-FFF2-40B4-BE49-F238E27FC236}">
                  <a16:creationId xmlns:a16="http://schemas.microsoft.com/office/drawing/2014/main" id="{1C7B8881-EB01-0DC0-5578-12240DEE75B9}"/>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684A474E-7EB8-8C63-7639-4B5F40EF38B4}"/>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F1 Score:</a:t>
              </a:r>
            </a:p>
          </p:txBody>
        </p:sp>
        <p:sp>
          <p:nvSpPr>
            <p:cNvPr id="47" name="TextBox 46">
              <a:extLst>
                <a:ext uri="{FF2B5EF4-FFF2-40B4-BE49-F238E27FC236}">
                  <a16:creationId xmlns:a16="http://schemas.microsoft.com/office/drawing/2014/main" id="{FACB2404-D19E-49E6-305E-70F52E3D00FD}"/>
                </a:ext>
              </a:extLst>
            </p:cNvPr>
            <p:cNvSpPr txBox="1"/>
            <p:nvPr/>
          </p:nvSpPr>
          <p:spPr>
            <a:xfrm>
              <a:off x="1266825" y="654050"/>
              <a:ext cx="1057275" cy="523220"/>
            </a:xfrm>
            <a:prstGeom prst="rect">
              <a:avLst/>
            </a:prstGeom>
            <a:noFill/>
          </p:spPr>
          <p:txBody>
            <a:bodyPr wrap="square" rtlCol="0">
              <a:spAutoFit/>
            </a:bodyPr>
            <a:lstStyle/>
            <a:p>
              <a:pPr algn="ctr"/>
              <a:r>
                <a:rPr lang="en-IN" sz="2800" b="1" dirty="0">
                  <a:solidFill>
                    <a:schemeClr val="bg1"/>
                  </a:solidFill>
                </a:rPr>
                <a:t>55%</a:t>
              </a:r>
              <a:endParaRPr lang="en-IN" sz="3200" b="1" dirty="0">
                <a:solidFill>
                  <a:schemeClr val="bg1"/>
                </a:solidFill>
              </a:endParaRPr>
            </a:p>
          </p:txBody>
        </p:sp>
      </p:grpSp>
      <p:sp>
        <p:nvSpPr>
          <p:cNvPr id="16" name="TextBox 15">
            <a:extLst>
              <a:ext uri="{FF2B5EF4-FFF2-40B4-BE49-F238E27FC236}">
                <a16:creationId xmlns:a16="http://schemas.microsoft.com/office/drawing/2014/main" id="{6391608A-8C9F-92E2-5322-16DDD2BEE15B}"/>
              </a:ext>
            </a:extLst>
          </p:cNvPr>
          <p:cNvSpPr txBox="1"/>
          <p:nvPr/>
        </p:nvSpPr>
        <p:spPr>
          <a:xfrm rot="16200000">
            <a:off x="-131967" y="1382573"/>
            <a:ext cx="657635" cy="369332"/>
          </a:xfrm>
          <a:prstGeom prst="rect">
            <a:avLst/>
          </a:prstGeom>
          <a:noFill/>
        </p:spPr>
        <p:txBody>
          <a:bodyPr wrap="square" rtlCol="0">
            <a:spAutoFit/>
          </a:bodyPr>
          <a:lstStyle/>
          <a:p>
            <a:pPr algn="ctr"/>
            <a:r>
              <a:rPr lang="en-IN" dirty="0">
                <a:solidFill>
                  <a:schemeClr val="tx1">
                    <a:lumMod val="50000"/>
                    <a:lumOff val="50000"/>
                  </a:schemeClr>
                </a:solidFill>
              </a:rPr>
              <a:t>Test</a:t>
            </a:r>
          </a:p>
        </p:txBody>
      </p:sp>
      <p:sp>
        <p:nvSpPr>
          <p:cNvPr id="49" name="TextBox 48">
            <a:extLst>
              <a:ext uri="{FF2B5EF4-FFF2-40B4-BE49-F238E27FC236}">
                <a16:creationId xmlns:a16="http://schemas.microsoft.com/office/drawing/2014/main" id="{58DCAEAB-AEAA-64D5-91FD-D4F928B45920}"/>
              </a:ext>
            </a:extLst>
          </p:cNvPr>
          <p:cNvSpPr txBox="1"/>
          <p:nvPr/>
        </p:nvSpPr>
        <p:spPr>
          <a:xfrm rot="16200000">
            <a:off x="-144667" y="847801"/>
            <a:ext cx="657635" cy="369332"/>
          </a:xfrm>
          <a:prstGeom prst="rect">
            <a:avLst/>
          </a:prstGeom>
          <a:noFill/>
        </p:spPr>
        <p:txBody>
          <a:bodyPr wrap="square" rtlCol="0">
            <a:spAutoFit/>
          </a:bodyPr>
          <a:lstStyle/>
          <a:p>
            <a:pPr algn="ctr"/>
            <a:r>
              <a:rPr lang="en-IN" dirty="0">
                <a:solidFill>
                  <a:schemeClr val="tx1">
                    <a:lumMod val="50000"/>
                    <a:lumOff val="50000"/>
                  </a:schemeClr>
                </a:solidFill>
              </a:rPr>
              <a:t>Train</a:t>
            </a:r>
          </a:p>
        </p:txBody>
      </p:sp>
    </p:spTree>
    <p:extLst>
      <p:ext uri="{BB962C8B-B14F-4D97-AF65-F5344CB8AC3E}">
        <p14:creationId xmlns:p14="http://schemas.microsoft.com/office/powerpoint/2010/main" val="957087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Conclusion</a:t>
            </a:r>
          </a:p>
        </p:txBody>
      </p:sp>
      <p:sp>
        <p:nvSpPr>
          <p:cNvPr id="2" name="TextBox 1">
            <a:extLst>
              <a:ext uri="{FF2B5EF4-FFF2-40B4-BE49-F238E27FC236}">
                <a16:creationId xmlns:a16="http://schemas.microsoft.com/office/drawing/2014/main" id="{D73E0AC3-57FC-D979-5BA4-8395C5B14025}"/>
              </a:ext>
            </a:extLst>
          </p:cNvPr>
          <p:cNvSpPr txBox="1"/>
          <p:nvPr/>
        </p:nvSpPr>
        <p:spPr>
          <a:xfrm>
            <a:off x="343928" y="820132"/>
            <a:ext cx="11260467" cy="618630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65000"/>
                    <a:lumOff val="35000"/>
                  </a:schemeClr>
                </a:solidFill>
              </a:rPr>
              <a:t>Data used modeling showed the presence of class imbalance and mostly every model showed improved F1 score port treating for class imbalance</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a:solidFill>
                  <a:schemeClr val="tx1">
                    <a:lumMod val="65000"/>
                    <a:lumOff val="35000"/>
                  </a:schemeClr>
                </a:solidFill>
              </a:rPr>
              <a:t>F1 Score has been used as primary metric for model selection while other metrics like precision, recall etc., are using as supporting metrics</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a:solidFill>
                  <a:schemeClr val="tx1">
                    <a:lumMod val="65000"/>
                    <a:lumOff val="35000"/>
                  </a:schemeClr>
                </a:solidFill>
              </a:rPr>
              <a:t>Tree based and linear model stack has been tested on the data. It is observed that tree based models (RF, </a:t>
            </a:r>
            <a:r>
              <a:rPr lang="en-US" dirty="0" err="1">
                <a:solidFill>
                  <a:schemeClr val="tx1">
                    <a:lumMod val="65000"/>
                    <a:lumOff val="35000"/>
                  </a:schemeClr>
                </a:solidFill>
              </a:rPr>
              <a:t>XGBoost</a:t>
            </a:r>
            <a:r>
              <a:rPr lang="en-US" dirty="0">
                <a:solidFill>
                  <a:schemeClr val="tx1">
                    <a:lumMod val="65000"/>
                    <a:lumOff val="35000"/>
                  </a:schemeClr>
                </a:solidFill>
              </a:rPr>
              <a:t> etc.,) showed better performance in comparison with linear models (logistic regression etc.,)</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a:solidFill>
                  <a:schemeClr val="tx1">
                    <a:lumMod val="65000"/>
                    <a:lumOff val="35000"/>
                  </a:schemeClr>
                </a:solidFill>
              </a:rPr>
              <a:t>All model parameters have been selected using grid search along with k-fold cross validation</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IN" dirty="0">
                <a:solidFill>
                  <a:schemeClr val="tx1">
                    <a:lumMod val="65000"/>
                    <a:lumOff val="35000"/>
                  </a:schemeClr>
                </a:solidFill>
              </a:rPr>
              <a:t>Average F1 Score on train dataset is ~69% while for test data is 46%</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a:solidFill>
                  <a:schemeClr val="tx1">
                    <a:lumMod val="65000"/>
                    <a:lumOff val="35000"/>
                  </a:schemeClr>
                </a:solidFill>
              </a:rPr>
              <a:t>Though </a:t>
            </a:r>
            <a:r>
              <a:rPr lang="en-US" dirty="0" err="1">
                <a:solidFill>
                  <a:schemeClr val="tx1">
                    <a:lumMod val="65000"/>
                    <a:lumOff val="35000"/>
                  </a:schemeClr>
                </a:solidFill>
              </a:rPr>
              <a:t>Xgboost</a:t>
            </a:r>
            <a:r>
              <a:rPr lang="en-US" dirty="0">
                <a:solidFill>
                  <a:schemeClr val="tx1">
                    <a:lumMod val="65000"/>
                    <a:lumOff val="35000"/>
                  </a:schemeClr>
                </a:solidFill>
              </a:rPr>
              <a:t> and Random Forest models have exceptional train performance but are failing drastically in test performance</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err="1">
                <a:solidFill>
                  <a:schemeClr val="tx1">
                    <a:lumMod val="65000"/>
                    <a:lumOff val="35000"/>
                  </a:schemeClr>
                </a:solidFill>
              </a:rPr>
              <a:t>Adaboost</a:t>
            </a:r>
            <a:r>
              <a:rPr lang="en-US" dirty="0">
                <a:solidFill>
                  <a:schemeClr val="tx1">
                    <a:lumMod val="65000"/>
                    <a:lumOff val="35000"/>
                  </a:schemeClr>
                </a:solidFill>
              </a:rPr>
              <a:t> classifier showed consistent performance across train and test sets in comparison with other models</a:t>
            </a:r>
          </a:p>
          <a:p>
            <a:pPr marL="742950" lvl="1" indent="-285750">
              <a:buFont typeface="Arial" panose="020B0604020202020204" pitchFamily="34" charset="0"/>
              <a:buChar char="•"/>
            </a:pPr>
            <a:r>
              <a:rPr lang="en-US" dirty="0" err="1">
                <a:solidFill>
                  <a:schemeClr val="tx1">
                    <a:lumMod val="65000"/>
                    <a:lumOff val="35000"/>
                  </a:schemeClr>
                </a:solidFill>
              </a:rPr>
              <a:t>Adaboost</a:t>
            </a:r>
            <a:r>
              <a:rPr lang="en-US" dirty="0">
                <a:solidFill>
                  <a:schemeClr val="tx1">
                    <a:lumMod val="65000"/>
                    <a:lumOff val="35000"/>
                  </a:schemeClr>
                </a:solidFill>
              </a:rPr>
              <a:t> has been selected as file model for production</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endParaRPr lang="en-US" dirty="0">
              <a:solidFill>
                <a:schemeClr val="tx1">
                  <a:lumMod val="65000"/>
                  <a:lumOff val="35000"/>
                </a:schemeClr>
              </a:solidFill>
            </a:endParaRPr>
          </a:p>
        </p:txBody>
      </p:sp>
    </p:spTree>
    <p:extLst>
      <p:ext uri="{BB962C8B-B14F-4D97-AF65-F5344CB8AC3E}">
        <p14:creationId xmlns:p14="http://schemas.microsoft.com/office/powerpoint/2010/main" val="3508207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38923738-7461-83D2-CEE8-56B4F88FF37A}"/>
              </a:ext>
            </a:extLst>
          </p:cNvPr>
          <p:cNvSpPr/>
          <p:nvPr/>
        </p:nvSpPr>
        <p:spPr>
          <a:xfrm>
            <a:off x="7610474" y="5050658"/>
            <a:ext cx="4135427" cy="120032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7200" b="1" cap="none" spc="0" dirty="0">
                <a:ln/>
                <a:solidFill>
                  <a:schemeClr val="accent3"/>
                </a:solidFill>
                <a:effectLst/>
              </a:rPr>
              <a:t>Thank You</a:t>
            </a:r>
          </a:p>
        </p:txBody>
      </p:sp>
    </p:spTree>
    <p:extLst>
      <p:ext uri="{BB962C8B-B14F-4D97-AF65-F5344CB8AC3E}">
        <p14:creationId xmlns:p14="http://schemas.microsoft.com/office/powerpoint/2010/main" val="2165995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Final Model Serving through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Streamlit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App – View 1</a:t>
            </a:r>
          </a:p>
        </p:txBody>
      </p:sp>
    </p:spTree>
    <p:extLst>
      <p:ext uri="{BB962C8B-B14F-4D97-AF65-F5344CB8AC3E}">
        <p14:creationId xmlns:p14="http://schemas.microsoft.com/office/powerpoint/2010/main" val="643926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D725C74B-8C12-EBCB-6B87-951E18EC8239}"/>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Final Model Serving through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Streamlit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App – View 2</a:t>
            </a:r>
          </a:p>
        </p:txBody>
      </p:sp>
    </p:spTree>
    <p:extLst>
      <p:ext uri="{BB962C8B-B14F-4D97-AF65-F5344CB8AC3E}">
        <p14:creationId xmlns:p14="http://schemas.microsoft.com/office/powerpoint/2010/main" val="3891313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2D8C9062-4E6E-CE97-3688-74B0D71DC418}"/>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Final Model Serving through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Streamlit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App – View 3</a:t>
            </a:r>
          </a:p>
        </p:txBody>
      </p:sp>
    </p:spTree>
    <p:extLst>
      <p:ext uri="{BB962C8B-B14F-4D97-AF65-F5344CB8AC3E}">
        <p14:creationId xmlns:p14="http://schemas.microsoft.com/office/powerpoint/2010/main" val="3793608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Summary and Next Steps</a:t>
            </a:r>
          </a:p>
        </p:txBody>
      </p:sp>
      <p:sp>
        <p:nvSpPr>
          <p:cNvPr id="5" name="TextBox 4">
            <a:extLst>
              <a:ext uri="{FF2B5EF4-FFF2-40B4-BE49-F238E27FC236}">
                <a16:creationId xmlns:a16="http://schemas.microsoft.com/office/drawing/2014/main" id="{68597AC7-7FCA-C91C-9CB8-962405DCBA89}"/>
              </a:ext>
            </a:extLst>
          </p:cNvPr>
          <p:cNvSpPr txBox="1"/>
          <p:nvPr/>
        </p:nvSpPr>
        <p:spPr>
          <a:xfrm>
            <a:off x="343928" y="763571"/>
            <a:ext cx="11439577"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65000"/>
                    <a:lumOff val="35000"/>
                  </a:schemeClr>
                </a:solidFill>
              </a:rPr>
              <a:t>Overall data shows </a:t>
            </a:r>
            <a:r>
              <a:rPr lang="en-US" sz="2000" b="1" dirty="0">
                <a:solidFill>
                  <a:schemeClr val="tx1">
                    <a:lumMod val="65000"/>
                    <a:lumOff val="35000"/>
                  </a:schemeClr>
                </a:solidFill>
              </a:rPr>
              <a:t>no sign of missing values </a:t>
            </a:r>
            <a:r>
              <a:rPr lang="en-US" sz="2000" dirty="0">
                <a:solidFill>
                  <a:schemeClr val="tx1">
                    <a:lumMod val="65000"/>
                    <a:lumOff val="35000"/>
                  </a:schemeClr>
                </a:solidFill>
              </a:rPr>
              <a:t>hence no missing value treatment is needed</a:t>
            </a:r>
          </a:p>
          <a:p>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Certain numerical </a:t>
            </a:r>
            <a:r>
              <a:rPr lang="en-US" sz="2000" b="1" dirty="0">
                <a:solidFill>
                  <a:schemeClr val="tx1">
                    <a:lumMod val="65000"/>
                    <a:lumOff val="35000"/>
                  </a:schemeClr>
                </a:solidFill>
              </a:rPr>
              <a:t>feature</a:t>
            </a:r>
            <a:r>
              <a:rPr lang="en-US" sz="2000" dirty="0">
                <a:solidFill>
                  <a:schemeClr val="tx1">
                    <a:lumMod val="65000"/>
                    <a:lumOff val="35000"/>
                  </a:schemeClr>
                </a:solidFill>
              </a:rPr>
              <a:t> like </a:t>
            </a:r>
            <a:r>
              <a:rPr lang="en-US" sz="2000" b="1" dirty="0">
                <a:solidFill>
                  <a:schemeClr val="tx1">
                    <a:lumMod val="65000"/>
                    <a:lumOff val="35000"/>
                  </a:schemeClr>
                </a:solidFill>
              </a:rPr>
              <a:t>Age, Balance etc</a:t>
            </a:r>
            <a:r>
              <a:rPr lang="en-US" sz="2000" dirty="0">
                <a:solidFill>
                  <a:schemeClr val="tx1">
                    <a:lumMod val="65000"/>
                    <a:lumOff val="35000"/>
                  </a:schemeClr>
                </a:solidFill>
              </a:rPr>
              <a:t>., shows outlier values. If outlier sensitive models like logistic regression are using for modeling data then </a:t>
            </a:r>
            <a:r>
              <a:rPr lang="en-US" sz="2000" b="1" dirty="0">
                <a:solidFill>
                  <a:schemeClr val="tx1">
                    <a:lumMod val="65000"/>
                    <a:lumOff val="35000"/>
                  </a:schemeClr>
                </a:solidFill>
              </a:rPr>
              <a:t>outlier treatment is necessary</a:t>
            </a:r>
          </a:p>
          <a:p>
            <a:endParaRPr lang="en-US" sz="2000" b="1"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Though initial observation of correlations showed that feature like duration, </a:t>
            </a:r>
            <a:r>
              <a:rPr lang="en-US" sz="2000" dirty="0" err="1">
                <a:solidFill>
                  <a:schemeClr val="tx1">
                    <a:lumMod val="65000"/>
                    <a:lumOff val="35000"/>
                  </a:schemeClr>
                </a:solidFill>
              </a:rPr>
              <a:t>poutcome</a:t>
            </a:r>
            <a:r>
              <a:rPr lang="en-US" sz="2000" dirty="0">
                <a:solidFill>
                  <a:schemeClr val="tx1">
                    <a:lumMod val="65000"/>
                    <a:lumOff val="35000"/>
                  </a:schemeClr>
                </a:solidFill>
              </a:rPr>
              <a:t>, loan etc., shows better capability explaining target variable other variable selection technique like feature important etc., will be used for final variable selection</a:t>
            </a:r>
          </a:p>
          <a:p>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Target out of 100% of customers/records only 12% are opting for term deposit. This low class ratio might hinder model learning capability due to with class balancing techniques would be required for better modeling</a:t>
            </a:r>
          </a:p>
          <a:p>
            <a:pPr marL="285750" indent="-285750">
              <a:buFont typeface="Arial" panose="020B0604020202020204" pitchFamily="34" charset="0"/>
              <a:buChar char="•"/>
            </a:pPr>
            <a:endParaRPr lang="en-US" sz="2000" dirty="0">
              <a:solidFill>
                <a:schemeClr val="tx1">
                  <a:lumMod val="65000"/>
                  <a:lumOff val="35000"/>
                </a:schemeClr>
              </a:solidFill>
            </a:endParaRPr>
          </a:p>
        </p:txBody>
      </p:sp>
    </p:spTree>
    <p:extLst>
      <p:ext uri="{BB962C8B-B14F-4D97-AF65-F5344CB8AC3E}">
        <p14:creationId xmlns:p14="http://schemas.microsoft.com/office/powerpoint/2010/main" val="3368488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Suggested Modeling Technique based on EDA Observations</a:t>
            </a:r>
          </a:p>
        </p:txBody>
      </p:sp>
      <p:sp>
        <p:nvSpPr>
          <p:cNvPr id="5" name="TextBox 4">
            <a:extLst>
              <a:ext uri="{FF2B5EF4-FFF2-40B4-BE49-F238E27FC236}">
                <a16:creationId xmlns:a16="http://schemas.microsoft.com/office/drawing/2014/main" id="{68597AC7-7FCA-C91C-9CB8-962405DCBA89}"/>
              </a:ext>
            </a:extLst>
          </p:cNvPr>
          <p:cNvSpPr txBox="1"/>
          <p:nvPr/>
        </p:nvSpPr>
        <p:spPr>
          <a:xfrm>
            <a:off x="343928" y="763571"/>
            <a:ext cx="11439577"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65000"/>
                    <a:lumOff val="35000"/>
                  </a:schemeClr>
                </a:solidFill>
              </a:rPr>
              <a:t>As data shows a good mix of categorical and continuous variable along with good amount of outlier values techniques like </a:t>
            </a:r>
            <a:r>
              <a:rPr lang="en-US" sz="2000" b="1" dirty="0">
                <a:solidFill>
                  <a:schemeClr val="tx1">
                    <a:lumMod val="65000"/>
                    <a:lumOff val="35000"/>
                  </a:schemeClr>
                </a:solidFill>
              </a:rPr>
              <a:t>Decision Tree, Random Forest, </a:t>
            </a:r>
            <a:r>
              <a:rPr lang="en-US" sz="2000" b="1" dirty="0" err="1">
                <a:solidFill>
                  <a:schemeClr val="tx1">
                    <a:lumMod val="65000"/>
                    <a:lumOff val="35000"/>
                  </a:schemeClr>
                </a:solidFill>
              </a:rPr>
              <a:t>Adaboost</a:t>
            </a:r>
            <a:r>
              <a:rPr lang="en-US" sz="2000" b="1" dirty="0">
                <a:solidFill>
                  <a:schemeClr val="tx1">
                    <a:lumMod val="65000"/>
                    <a:lumOff val="35000"/>
                  </a:schemeClr>
                </a:solidFill>
              </a:rPr>
              <a:t> </a:t>
            </a:r>
            <a:r>
              <a:rPr lang="en-US" sz="2000" dirty="0">
                <a:solidFill>
                  <a:schemeClr val="tx1">
                    <a:lumMod val="65000"/>
                    <a:lumOff val="35000"/>
                  </a:schemeClr>
                </a:solidFill>
              </a:rPr>
              <a:t>and </a:t>
            </a:r>
            <a:r>
              <a:rPr lang="en-US" sz="2000" b="1" dirty="0" err="1">
                <a:solidFill>
                  <a:schemeClr val="tx1">
                    <a:lumMod val="65000"/>
                    <a:lumOff val="35000"/>
                  </a:schemeClr>
                </a:solidFill>
              </a:rPr>
              <a:t>Xgboost</a:t>
            </a:r>
            <a:r>
              <a:rPr lang="en-US" sz="2000" dirty="0">
                <a:solidFill>
                  <a:schemeClr val="tx1">
                    <a:lumMod val="65000"/>
                    <a:lumOff val="35000"/>
                  </a:schemeClr>
                </a:solidFill>
              </a:rPr>
              <a:t> needing less data treatment can be tried</a:t>
            </a:r>
          </a:p>
          <a:p>
            <a:pPr marL="285750" indent="-285750">
              <a:buFont typeface="Arial" panose="020B0604020202020204" pitchFamily="34" charset="0"/>
              <a:buChar char="•"/>
            </a:pPr>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Though lot of variables show skewed distribution </a:t>
            </a:r>
            <a:r>
              <a:rPr lang="en-US" sz="2000" b="1" dirty="0">
                <a:solidFill>
                  <a:schemeClr val="tx1">
                    <a:lumMod val="65000"/>
                    <a:lumOff val="35000"/>
                  </a:schemeClr>
                </a:solidFill>
              </a:rPr>
              <a:t>logistic regression </a:t>
            </a:r>
            <a:r>
              <a:rPr lang="en-US" sz="2000" dirty="0">
                <a:solidFill>
                  <a:schemeClr val="tx1">
                    <a:lumMod val="65000"/>
                    <a:lumOff val="35000"/>
                  </a:schemeClr>
                </a:solidFill>
              </a:rPr>
              <a:t>with appropriate variable transformation, for normalization, can be tried and used as a baseline model</a:t>
            </a:r>
          </a:p>
          <a:p>
            <a:pPr marL="285750" indent="-285750">
              <a:buFont typeface="Arial" panose="020B0604020202020204" pitchFamily="34" charset="0"/>
              <a:buChar char="•"/>
            </a:pPr>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Due to the presence of good number of categorical variables and need for dummy coding might results in high variable dimensionality due to which </a:t>
            </a:r>
            <a:r>
              <a:rPr lang="en-US" sz="2000" b="1" dirty="0">
                <a:solidFill>
                  <a:schemeClr val="tx1">
                    <a:lumMod val="65000"/>
                    <a:lumOff val="35000"/>
                  </a:schemeClr>
                </a:solidFill>
              </a:rPr>
              <a:t>SVM</a:t>
            </a:r>
            <a:r>
              <a:rPr lang="en-US" sz="2000" dirty="0">
                <a:solidFill>
                  <a:schemeClr val="tx1">
                    <a:lumMod val="65000"/>
                    <a:lumOff val="35000"/>
                  </a:schemeClr>
                </a:solidFill>
              </a:rPr>
              <a:t> can worth trying out</a:t>
            </a:r>
          </a:p>
          <a:p>
            <a:pPr marL="285750" indent="-285750">
              <a:buFont typeface="Arial" panose="020B0604020202020204" pitchFamily="34" charset="0"/>
              <a:buChar char="•"/>
            </a:pPr>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Due to presence of slight class imbalance if modelling on as-is data doesn't provide better F1 Score and Precision class balancing techniques like </a:t>
            </a:r>
            <a:r>
              <a:rPr lang="en-US" sz="2000" b="1" dirty="0">
                <a:solidFill>
                  <a:schemeClr val="tx1">
                    <a:lumMod val="65000"/>
                    <a:lumOff val="35000"/>
                  </a:schemeClr>
                </a:solidFill>
              </a:rPr>
              <a:t>Over sampling, Under sampling </a:t>
            </a:r>
            <a:r>
              <a:rPr lang="en-US" sz="2000" dirty="0">
                <a:solidFill>
                  <a:schemeClr val="tx1">
                    <a:lumMod val="65000"/>
                    <a:lumOff val="35000"/>
                  </a:schemeClr>
                </a:solidFill>
              </a:rPr>
              <a:t>and </a:t>
            </a:r>
            <a:r>
              <a:rPr lang="en-US" sz="2000" b="1" dirty="0">
                <a:solidFill>
                  <a:schemeClr val="tx1">
                    <a:lumMod val="65000"/>
                    <a:lumOff val="35000"/>
                  </a:schemeClr>
                </a:solidFill>
              </a:rPr>
              <a:t>SMOTE</a:t>
            </a:r>
            <a:r>
              <a:rPr lang="en-US" sz="2000" dirty="0">
                <a:solidFill>
                  <a:schemeClr val="tx1">
                    <a:lumMod val="65000"/>
                    <a:lumOff val="35000"/>
                  </a:schemeClr>
                </a:solidFill>
              </a:rPr>
              <a:t> can be deployed</a:t>
            </a:r>
          </a:p>
          <a:p>
            <a:pPr marL="285750" indent="-285750">
              <a:buFont typeface="Arial" panose="020B0604020202020204" pitchFamily="34" charset="0"/>
              <a:buChar char="•"/>
            </a:pPr>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b="1" dirty="0">
                <a:solidFill>
                  <a:schemeClr val="tx1">
                    <a:lumMod val="65000"/>
                    <a:lumOff val="35000"/>
                  </a:schemeClr>
                </a:solidFill>
              </a:rPr>
              <a:t>No experimentation on deep learning models </a:t>
            </a:r>
            <a:r>
              <a:rPr lang="en-US" sz="2000" dirty="0">
                <a:solidFill>
                  <a:schemeClr val="tx1">
                    <a:lumMod val="65000"/>
                    <a:lumOff val="35000"/>
                  </a:schemeClr>
                </a:solidFill>
              </a:rPr>
              <a:t>will be performed as one of the business objective include model interpretability for better actionability and strategy planning</a:t>
            </a:r>
          </a:p>
          <a:p>
            <a:pPr marL="742950" lvl="1" indent="-285750">
              <a:buFont typeface="Arial" panose="020B0604020202020204" pitchFamily="34" charset="0"/>
              <a:buChar char="•"/>
            </a:pPr>
            <a:r>
              <a:rPr lang="en-US" sz="2000" dirty="0">
                <a:solidFill>
                  <a:schemeClr val="tx1">
                    <a:lumMod val="65000"/>
                    <a:lumOff val="35000"/>
                  </a:schemeClr>
                </a:solidFill>
              </a:rPr>
              <a:t>Deep learning models being black box lack </a:t>
            </a:r>
            <a:r>
              <a:rPr lang="en-US" sz="2000" dirty="0" err="1">
                <a:solidFill>
                  <a:schemeClr val="tx1">
                    <a:lumMod val="65000"/>
                    <a:lumOff val="35000"/>
                  </a:schemeClr>
                </a:solidFill>
              </a:rPr>
              <a:t>explainability</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2644044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F4EA1E20-5E4C-E6E9-62F1-1009C5172451}"/>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Introduction</a:t>
            </a:r>
          </a:p>
        </p:txBody>
      </p:sp>
      <p:sp>
        <p:nvSpPr>
          <p:cNvPr id="7" name="TextBox 6">
            <a:extLst>
              <a:ext uri="{FF2B5EF4-FFF2-40B4-BE49-F238E27FC236}">
                <a16:creationId xmlns:a16="http://schemas.microsoft.com/office/drawing/2014/main" id="{A05F2AD0-58E6-2453-9390-A35C6DCF24F2}"/>
              </a:ext>
            </a:extLst>
          </p:cNvPr>
          <p:cNvSpPr txBox="1"/>
          <p:nvPr/>
        </p:nvSpPr>
        <p:spPr>
          <a:xfrm>
            <a:off x="428919" y="970144"/>
            <a:ext cx="6099142" cy="4339650"/>
          </a:xfrm>
          <a:prstGeom prst="rect">
            <a:avLst/>
          </a:prstGeom>
          <a:noFill/>
        </p:spPr>
        <p:txBody>
          <a:bodyPr wrap="square">
            <a:spAutoFit/>
          </a:bodyPr>
          <a:lstStyle/>
          <a:p>
            <a:pPr marL="285750" indent="-285750">
              <a:buFont typeface="Arial" panose="020B0604020202020204" pitchFamily="34" charset="0"/>
              <a:buChar char="•"/>
            </a:pPr>
            <a:r>
              <a:rPr lang="en-US" sz="2400" b="1" dirty="0"/>
              <a:t>M</a:t>
            </a:r>
            <a:r>
              <a:rPr lang="en-US" dirty="0"/>
              <a:t>arketing is a great tool for most of the businesses for boosting sales. It is an important function in any business as production and distribution largely depend on marketing success </a:t>
            </a:r>
          </a:p>
          <a:p>
            <a:pPr marL="285750" indent="-285750">
              <a:buFont typeface="Arial" panose="020B0604020202020204" pitchFamily="34" charset="0"/>
              <a:buChar char="•"/>
            </a:pPr>
            <a:r>
              <a:rPr lang="en-US" dirty="0"/>
              <a:t>With the growth of technology and digital marketing, traditional marketing channels like direct telemarketing etc., are failing to capture business attention</a:t>
            </a:r>
          </a:p>
          <a:p>
            <a:pPr marL="742950" lvl="1" indent="-285750">
              <a:buFont typeface="Arial" panose="020B0604020202020204" pitchFamily="34" charset="0"/>
              <a:buChar char="•"/>
            </a:pPr>
            <a:r>
              <a:rPr lang="en-US" dirty="0"/>
              <a:t>One the major reason for this is the swift change in business operations as well as customer needs. </a:t>
            </a:r>
          </a:p>
          <a:p>
            <a:pPr marL="285750" indent="-285750">
              <a:buFont typeface="Arial" panose="020B0604020202020204" pitchFamily="34" charset="0"/>
              <a:buChar char="•"/>
            </a:pPr>
            <a:r>
              <a:rPr lang="en-US" dirty="0"/>
              <a:t>Advent of Covid in 2020 is demanding more returns from marketing activities with limited or reduced budget across businesses. </a:t>
            </a:r>
          </a:p>
          <a:p>
            <a:pPr marL="742950" lvl="1" indent="-285750">
              <a:buFont typeface="Arial" panose="020B0604020202020204" pitchFamily="34" charset="0"/>
              <a:buChar char="•"/>
            </a:pPr>
            <a:r>
              <a:rPr lang="en-US" dirty="0"/>
              <a:t>Data driven campaign management is the only option for business under these circumstances for Optimizing revenue generated from marketing campaigns.</a:t>
            </a:r>
            <a:endParaRPr lang="en-IN" dirty="0"/>
          </a:p>
        </p:txBody>
      </p:sp>
      <p:pic>
        <p:nvPicPr>
          <p:cNvPr id="17410" name="Picture 2">
            <a:extLst>
              <a:ext uri="{FF2B5EF4-FFF2-40B4-BE49-F238E27FC236}">
                <a16:creationId xmlns:a16="http://schemas.microsoft.com/office/drawing/2014/main" id="{47604CD2-5C66-6151-5C94-33D9A2F42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620" y="970144"/>
            <a:ext cx="4665890" cy="45585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14B58D4-D77F-E5DA-9123-FF3EEFD951C3}"/>
              </a:ext>
            </a:extLst>
          </p:cNvPr>
          <p:cNvSpPr txBox="1"/>
          <p:nvPr/>
        </p:nvSpPr>
        <p:spPr>
          <a:xfrm>
            <a:off x="6575914" y="5680990"/>
            <a:ext cx="5544675" cy="369332"/>
          </a:xfrm>
          <a:prstGeom prst="rect">
            <a:avLst/>
          </a:prstGeom>
          <a:noFill/>
        </p:spPr>
        <p:txBody>
          <a:bodyPr wrap="square">
            <a:spAutoFit/>
          </a:bodyPr>
          <a:lstStyle/>
          <a:p>
            <a:r>
              <a:rPr lang="en-US" sz="900" b="0" i="0" dirty="0">
                <a:solidFill>
                  <a:srgbClr val="24292F"/>
                </a:solidFill>
                <a:effectLst/>
                <a:latin typeface="-apple-system"/>
              </a:rPr>
              <a:t>Figure showing the decline of marketing budgets (between 2019-2020) across major banks in Banking industry</a:t>
            </a:r>
            <a:br>
              <a:rPr lang="en-US" sz="900" dirty="0"/>
            </a:br>
            <a:r>
              <a:rPr lang="en-US" sz="900" b="0" i="0" dirty="0">
                <a:solidFill>
                  <a:srgbClr val="24292F"/>
                </a:solidFill>
                <a:effectLst/>
                <a:latin typeface="-apple-system"/>
              </a:rPr>
              <a:t>Source: </a:t>
            </a:r>
            <a:r>
              <a:rPr lang="en-US" sz="900" b="0" i="0" u="none" strike="noStrike" dirty="0">
                <a:effectLst/>
                <a:latin typeface="-apple-system"/>
                <a:hlinkClick r:id="rId3"/>
              </a:rPr>
              <a:t>https://emiboston.com/banks-cut-marketing-spend-in-2020-but-expect-to-ramp-up-investment-in-2021/</a:t>
            </a:r>
            <a:endParaRPr lang="en-IN" sz="900" dirty="0"/>
          </a:p>
        </p:txBody>
      </p:sp>
    </p:spTree>
    <p:extLst>
      <p:ext uri="{BB962C8B-B14F-4D97-AF65-F5344CB8AC3E}">
        <p14:creationId xmlns:p14="http://schemas.microsoft.com/office/powerpoint/2010/main" val="1199064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F4EA1E20-5E4C-E6E9-62F1-1009C5172451}"/>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Dataset Description</a:t>
            </a:r>
          </a:p>
        </p:txBody>
      </p:sp>
      <p:graphicFrame>
        <p:nvGraphicFramePr>
          <p:cNvPr id="3" name="Table 2">
            <a:extLst>
              <a:ext uri="{FF2B5EF4-FFF2-40B4-BE49-F238E27FC236}">
                <a16:creationId xmlns:a16="http://schemas.microsoft.com/office/drawing/2014/main" id="{50E7877B-F04B-64DC-1CB5-87F5E46DFF8E}"/>
              </a:ext>
            </a:extLst>
          </p:cNvPr>
          <p:cNvGraphicFramePr>
            <a:graphicFrameLocks noGrp="1"/>
          </p:cNvGraphicFramePr>
          <p:nvPr>
            <p:extLst>
              <p:ext uri="{D42A27DB-BD31-4B8C-83A1-F6EECF244321}">
                <p14:modId xmlns:p14="http://schemas.microsoft.com/office/powerpoint/2010/main" val="828342339"/>
              </p:ext>
            </p:extLst>
          </p:nvPr>
        </p:nvGraphicFramePr>
        <p:xfrm>
          <a:off x="447622" y="730555"/>
          <a:ext cx="6980699" cy="5406299"/>
        </p:xfrm>
        <a:graphic>
          <a:graphicData uri="http://schemas.openxmlformats.org/drawingml/2006/table">
            <a:tbl>
              <a:tblPr/>
              <a:tblGrid>
                <a:gridCol w="1070093">
                  <a:extLst>
                    <a:ext uri="{9D8B030D-6E8A-4147-A177-3AD203B41FA5}">
                      <a16:colId xmlns:a16="http://schemas.microsoft.com/office/drawing/2014/main" val="3134528510"/>
                    </a:ext>
                  </a:extLst>
                </a:gridCol>
                <a:gridCol w="5910606">
                  <a:extLst>
                    <a:ext uri="{9D8B030D-6E8A-4147-A177-3AD203B41FA5}">
                      <a16:colId xmlns:a16="http://schemas.microsoft.com/office/drawing/2014/main" val="2770797478"/>
                    </a:ext>
                  </a:extLst>
                </a:gridCol>
              </a:tblGrid>
              <a:tr h="356459">
                <a:tc>
                  <a:txBody>
                    <a:bodyPr/>
                    <a:lstStyle/>
                    <a:p>
                      <a:pPr algn="l" fontAlgn="b"/>
                      <a:r>
                        <a:rPr lang="en-IN" sz="1400" b="1" i="0" u="none" strike="noStrike" dirty="0">
                          <a:solidFill>
                            <a:schemeClr val="bg1"/>
                          </a:solidFill>
                          <a:effectLst/>
                          <a:latin typeface="Calibri" panose="020F0502020204030204" pitchFamily="34" charset="0"/>
                        </a:rPr>
                        <a:t>Columns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400" b="1" i="0" u="none" strike="noStrike" dirty="0">
                          <a:solidFill>
                            <a:schemeClr val="bg1"/>
                          </a:solidFill>
                          <a:effectLst/>
                          <a:latin typeface="Calibri" panose="020F0502020204030204" pitchFamily="34" charset="0"/>
                        </a:rPr>
                        <a:t>Description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691823184"/>
                  </a:ext>
                </a:extLst>
              </a:tr>
              <a:tr h="336656">
                <a:tc>
                  <a:txBody>
                    <a:bodyPr/>
                    <a:lstStyle/>
                    <a:p>
                      <a:pPr algn="l" fontAlgn="b"/>
                      <a:r>
                        <a:rPr lang="en-IN" sz="1100" b="1" i="0" u="none" strike="noStrike" dirty="0">
                          <a:solidFill>
                            <a:srgbClr val="000000"/>
                          </a:solidFill>
                          <a:effectLst/>
                          <a:latin typeface="Calibri" panose="020F0502020204030204" pitchFamily="34" charset="0"/>
                        </a:rPr>
                        <a:t>age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Age of customer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9342167"/>
                  </a:ext>
                </a:extLst>
              </a:tr>
              <a:tr h="336656">
                <a:tc>
                  <a:txBody>
                    <a:bodyPr/>
                    <a:lstStyle/>
                    <a:p>
                      <a:pPr algn="l" fontAlgn="b"/>
                      <a:r>
                        <a:rPr lang="en-IN" sz="1100" b="1" i="0" u="none" strike="noStrike" dirty="0">
                          <a:solidFill>
                            <a:srgbClr val="000000"/>
                          </a:solidFill>
                          <a:effectLst/>
                          <a:latin typeface="Calibri" panose="020F0502020204030204" pitchFamily="34" charset="0"/>
                        </a:rPr>
                        <a:t>job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IN" sz="1100" b="0" i="0" u="none" strike="noStrike" dirty="0">
                          <a:solidFill>
                            <a:srgbClr val="000000"/>
                          </a:solidFill>
                          <a:effectLst/>
                          <a:latin typeface="Calibri" panose="020F0502020204030204" pitchFamily="34" charset="0"/>
                        </a:rPr>
                        <a:t> Type of job</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81645365"/>
                  </a:ext>
                </a:extLst>
              </a:tr>
              <a:tr h="336656">
                <a:tc>
                  <a:txBody>
                    <a:bodyPr/>
                    <a:lstStyle/>
                    <a:p>
                      <a:pPr algn="l" fontAlgn="b"/>
                      <a:r>
                        <a:rPr lang="en-IN" sz="1100" b="1" i="0" u="none" strike="noStrike">
                          <a:solidFill>
                            <a:srgbClr val="000000"/>
                          </a:solidFill>
                          <a:effectLst/>
                          <a:latin typeface="Calibri" panose="020F0502020204030204" pitchFamily="34" charset="0"/>
                        </a:rPr>
                        <a:t>marital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 Marital status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064947"/>
                  </a:ext>
                </a:extLst>
              </a:tr>
              <a:tr h="336656">
                <a:tc>
                  <a:txBody>
                    <a:bodyPr/>
                    <a:lstStyle/>
                    <a:p>
                      <a:pPr algn="l" fontAlgn="b"/>
                      <a:r>
                        <a:rPr lang="en-IN" sz="1100" b="1" i="0" u="none" strike="noStrike" dirty="0">
                          <a:solidFill>
                            <a:srgbClr val="000000"/>
                          </a:solidFill>
                          <a:effectLst/>
                          <a:latin typeface="Calibri" panose="020F0502020204030204" pitchFamily="34" charset="0"/>
                        </a:rPr>
                        <a:t>education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IN" sz="1100" b="0" i="0" u="none" strike="noStrike" dirty="0">
                          <a:solidFill>
                            <a:srgbClr val="000000"/>
                          </a:solidFill>
                          <a:effectLst/>
                          <a:latin typeface="Calibri" panose="020F0502020204030204" pitchFamily="34" charset="0"/>
                        </a:rPr>
                        <a:t>Education of Customer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5198728"/>
                  </a:ext>
                </a:extLst>
              </a:tr>
              <a:tr h="336656">
                <a:tc>
                  <a:txBody>
                    <a:bodyPr/>
                    <a:lstStyle/>
                    <a:p>
                      <a:pPr algn="l" fontAlgn="b"/>
                      <a:r>
                        <a:rPr lang="en-IN" sz="1100" b="1" i="0" u="none" strike="noStrike" dirty="0">
                          <a:solidFill>
                            <a:srgbClr val="000000"/>
                          </a:solidFill>
                          <a:effectLst/>
                          <a:latin typeface="Calibri" panose="020F0502020204030204" pitchFamily="34" charset="0"/>
                        </a:rPr>
                        <a:t>default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 Has credit in default?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371964"/>
                  </a:ext>
                </a:extLst>
              </a:tr>
              <a:tr h="336656">
                <a:tc>
                  <a:txBody>
                    <a:bodyPr/>
                    <a:lstStyle/>
                    <a:p>
                      <a:pPr marL="0" algn="l" defTabSz="914400" rtl="0" eaLnBrk="1" fontAlgn="b" latinLnBrk="0" hangingPunct="1"/>
                      <a:r>
                        <a:rPr lang="en-IN" sz="1100" b="1" i="0" u="none" strike="noStrike" kern="1200" dirty="0">
                          <a:solidFill>
                            <a:srgbClr val="000000"/>
                          </a:solidFill>
                          <a:effectLst/>
                          <a:latin typeface="Calibri" panose="020F0502020204030204" pitchFamily="34" charset="0"/>
                          <a:ea typeface="+mn-ea"/>
                          <a:cs typeface="+mn-cs"/>
                        </a:rPr>
                        <a:t>housing</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 Has housing loan?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790683"/>
                  </a:ext>
                </a:extLst>
              </a:tr>
              <a:tr h="336656">
                <a:tc>
                  <a:txBody>
                    <a:bodyPr/>
                    <a:lstStyle/>
                    <a:p>
                      <a:pPr algn="l" fontAlgn="b"/>
                      <a:r>
                        <a:rPr lang="en-IN" sz="1100" b="1" i="0" u="none" strike="noStrike" dirty="0">
                          <a:solidFill>
                            <a:srgbClr val="000000"/>
                          </a:solidFill>
                          <a:effectLst/>
                          <a:latin typeface="Calibri" panose="020F0502020204030204" pitchFamily="34" charset="0"/>
                        </a:rPr>
                        <a:t>loan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 Has personal loan?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7123854"/>
                  </a:ext>
                </a:extLst>
              </a:tr>
              <a:tr h="336656">
                <a:tc>
                  <a:txBody>
                    <a:bodyPr/>
                    <a:lstStyle/>
                    <a:p>
                      <a:pPr marL="0" algn="l" defTabSz="914400" rtl="0" eaLnBrk="1" fontAlgn="b" latinLnBrk="0" hangingPunct="1"/>
                      <a:r>
                        <a:rPr lang="en-IN" sz="1100" b="1" i="0" u="none" strike="noStrike" kern="1200" dirty="0">
                          <a:solidFill>
                            <a:srgbClr val="000000"/>
                          </a:solidFill>
                          <a:effectLst/>
                          <a:latin typeface="Calibri" panose="020F0502020204030204" pitchFamily="34" charset="0"/>
                          <a:ea typeface="+mn-ea"/>
                          <a:cs typeface="+mn-cs"/>
                        </a:rPr>
                        <a:t>contact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 Contact communication type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95927091"/>
                  </a:ext>
                </a:extLst>
              </a:tr>
              <a:tr h="336656">
                <a:tc>
                  <a:txBody>
                    <a:bodyPr/>
                    <a:lstStyle/>
                    <a:p>
                      <a:pPr algn="l" fontAlgn="b"/>
                      <a:r>
                        <a:rPr lang="en-IN" sz="1100" b="1" i="0" u="none" strike="noStrike" dirty="0">
                          <a:solidFill>
                            <a:srgbClr val="000000"/>
                          </a:solidFill>
                          <a:effectLst/>
                          <a:latin typeface="Calibri" panose="020F0502020204030204" pitchFamily="34" charset="0"/>
                        </a:rPr>
                        <a:t>month</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Last contact month of year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3750637"/>
                  </a:ext>
                </a:extLst>
              </a:tr>
              <a:tr h="336656">
                <a:tc>
                  <a:txBody>
                    <a:bodyPr/>
                    <a:lstStyle/>
                    <a:p>
                      <a:pPr algn="l" fontAlgn="b"/>
                      <a:r>
                        <a:rPr lang="en-IN" sz="1100" b="1" i="0" u="none" strike="noStrike" dirty="0" err="1">
                          <a:solidFill>
                            <a:srgbClr val="000000"/>
                          </a:solidFill>
                          <a:effectLst/>
                          <a:latin typeface="Calibri" panose="020F0502020204030204" pitchFamily="34" charset="0"/>
                        </a:rPr>
                        <a:t>day_of_week</a:t>
                      </a:r>
                      <a:endParaRPr lang="en-IN" sz="1100" b="1" i="0" u="none" strike="noStrike" dirty="0">
                        <a:solidFill>
                          <a:srgbClr val="000000"/>
                        </a:solidFill>
                        <a:effectLst/>
                        <a:latin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 Last contact day of the week</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69550711"/>
                  </a:ext>
                </a:extLst>
              </a:tr>
              <a:tr h="336656">
                <a:tc>
                  <a:txBody>
                    <a:bodyPr/>
                    <a:lstStyle/>
                    <a:p>
                      <a:pPr algn="l" fontAlgn="b"/>
                      <a:r>
                        <a:rPr lang="en-IN" sz="1100" b="1" i="0" u="none" strike="noStrike" dirty="0">
                          <a:solidFill>
                            <a:srgbClr val="000000"/>
                          </a:solidFill>
                          <a:effectLst/>
                          <a:latin typeface="Calibri" panose="020F0502020204030204" pitchFamily="34" charset="0"/>
                        </a:rPr>
                        <a:t>duration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Last contact duration, in seconds (numeric)</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2277638"/>
                  </a:ext>
                </a:extLst>
              </a:tr>
              <a:tr h="336656">
                <a:tc>
                  <a:txBody>
                    <a:bodyPr/>
                    <a:lstStyle/>
                    <a:p>
                      <a:pPr algn="l" fontAlgn="b"/>
                      <a:r>
                        <a:rPr lang="en-IN" sz="1100" b="1" i="0" u="none" strike="noStrike" dirty="0">
                          <a:solidFill>
                            <a:srgbClr val="000000"/>
                          </a:solidFill>
                          <a:effectLst/>
                          <a:latin typeface="Calibri" panose="020F0502020204030204" pitchFamily="34" charset="0"/>
                        </a:rPr>
                        <a:t>campaign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 Number of contacts performed during this campaign and for this client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92731983"/>
                  </a:ext>
                </a:extLst>
              </a:tr>
              <a:tr h="336656">
                <a:tc>
                  <a:txBody>
                    <a:bodyPr/>
                    <a:lstStyle/>
                    <a:p>
                      <a:pPr algn="l" fontAlgn="b"/>
                      <a:r>
                        <a:rPr lang="en-IN" sz="1100" b="1" i="0" u="none" strike="noStrike">
                          <a:solidFill>
                            <a:srgbClr val="000000"/>
                          </a:solidFill>
                          <a:effectLst/>
                          <a:latin typeface="Calibri" panose="020F0502020204030204" pitchFamily="34" charset="0"/>
                        </a:rPr>
                        <a:t>pdays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Number of days that passed by after the client was last contacted from a previous campaign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6210282"/>
                  </a:ext>
                </a:extLst>
              </a:tr>
              <a:tr h="336656">
                <a:tc>
                  <a:txBody>
                    <a:bodyPr/>
                    <a:lstStyle/>
                    <a:p>
                      <a:pPr algn="l" fontAlgn="b"/>
                      <a:r>
                        <a:rPr lang="en-IN" sz="1100" b="1" i="0" u="none" strike="noStrike" dirty="0">
                          <a:solidFill>
                            <a:srgbClr val="000000"/>
                          </a:solidFill>
                          <a:effectLst/>
                          <a:latin typeface="Calibri" panose="020F0502020204030204" pitchFamily="34" charset="0"/>
                        </a:rPr>
                        <a:t>previous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 Number of contacts performed before this campaign and for this client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27850664"/>
                  </a:ext>
                </a:extLst>
              </a:tr>
              <a:tr h="336656">
                <a:tc>
                  <a:txBody>
                    <a:bodyPr/>
                    <a:lstStyle/>
                    <a:p>
                      <a:pPr algn="l" fontAlgn="b"/>
                      <a:r>
                        <a:rPr lang="en-IN" sz="1100" b="1" i="0" u="none" strike="noStrike" dirty="0" err="1">
                          <a:solidFill>
                            <a:srgbClr val="000000"/>
                          </a:solidFill>
                          <a:effectLst/>
                          <a:latin typeface="Calibri" panose="020F0502020204030204" pitchFamily="34" charset="0"/>
                        </a:rPr>
                        <a:t>poutcome</a:t>
                      </a:r>
                      <a:endParaRPr lang="en-IN" sz="1100" b="1" i="0" u="none" strike="noStrike" dirty="0">
                        <a:solidFill>
                          <a:srgbClr val="000000"/>
                        </a:solidFill>
                        <a:effectLst/>
                        <a:latin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Outcome of the previous marketing campaign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217737"/>
                  </a:ext>
                </a:extLst>
              </a:tr>
            </a:tbl>
          </a:graphicData>
        </a:graphic>
      </p:graphicFrame>
      <p:sp>
        <p:nvSpPr>
          <p:cNvPr id="5" name="Rectangle: Rounded Corners 4">
            <a:extLst>
              <a:ext uri="{FF2B5EF4-FFF2-40B4-BE49-F238E27FC236}">
                <a16:creationId xmlns:a16="http://schemas.microsoft.com/office/drawing/2014/main" id="{017A1211-C583-9230-4001-F2BA17BDA968}"/>
              </a:ext>
            </a:extLst>
          </p:cNvPr>
          <p:cNvSpPr/>
          <p:nvPr/>
        </p:nvSpPr>
        <p:spPr>
          <a:xfrm>
            <a:off x="7692272" y="730555"/>
            <a:ext cx="4147794" cy="325247"/>
          </a:xfrm>
          <a:prstGeom prst="round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rPr>
              <a:t>Source</a:t>
            </a:r>
          </a:p>
        </p:txBody>
      </p:sp>
      <p:sp>
        <p:nvSpPr>
          <p:cNvPr id="7" name="Rectangle: Rounded Corners 6">
            <a:extLst>
              <a:ext uri="{FF2B5EF4-FFF2-40B4-BE49-F238E27FC236}">
                <a16:creationId xmlns:a16="http://schemas.microsoft.com/office/drawing/2014/main" id="{DDDCCEB8-6F10-C5BA-FE75-726597C1780B}"/>
              </a:ext>
            </a:extLst>
          </p:cNvPr>
          <p:cNvSpPr/>
          <p:nvPr/>
        </p:nvSpPr>
        <p:spPr>
          <a:xfrm>
            <a:off x="7729979" y="1987233"/>
            <a:ext cx="4147794" cy="325247"/>
          </a:xfrm>
          <a:prstGeom prst="round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rPr>
              <a:t>Summary</a:t>
            </a:r>
          </a:p>
        </p:txBody>
      </p:sp>
      <p:sp>
        <p:nvSpPr>
          <p:cNvPr id="9" name="TextBox 8">
            <a:extLst>
              <a:ext uri="{FF2B5EF4-FFF2-40B4-BE49-F238E27FC236}">
                <a16:creationId xmlns:a16="http://schemas.microsoft.com/office/drawing/2014/main" id="{B5FD64FC-1343-54EB-A7D2-343CE5DEE5C0}"/>
              </a:ext>
            </a:extLst>
          </p:cNvPr>
          <p:cNvSpPr txBox="1"/>
          <p:nvPr/>
        </p:nvSpPr>
        <p:spPr>
          <a:xfrm>
            <a:off x="7692272" y="1121341"/>
            <a:ext cx="4147794" cy="646331"/>
          </a:xfrm>
          <a:prstGeom prst="rect">
            <a:avLst/>
          </a:prstGeom>
          <a:noFill/>
        </p:spPr>
        <p:txBody>
          <a:bodyPr wrap="square">
            <a:spAutoFit/>
          </a:bodyPr>
          <a:lstStyle/>
          <a:p>
            <a:r>
              <a:rPr lang="en-IN" b="0" i="0" u="none" strike="noStrike" dirty="0">
                <a:effectLst/>
                <a:latin typeface="-apple-system"/>
                <a:hlinkClick r:id="rId2"/>
              </a:rPr>
              <a:t>https://archive.ics.uci.edu/ml/datasets/Bank+Marketing#</a:t>
            </a:r>
            <a:endParaRPr lang="en-IN" dirty="0"/>
          </a:p>
        </p:txBody>
      </p:sp>
      <p:pic>
        <p:nvPicPr>
          <p:cNvPr id="3074" name="Picture 2">
            <a:extLst>
              <a:ext uri="{FF2B5EF4-FFF2-40B4-BE49-F238E27FC236}">
                <a16:creationId xmlns:a16="http://schemas.microsoft.com/office/drawing/2014/main" id="{5622B0F0-B6D4-FC65-511E-2AEECDFC24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94" b="45057"/>
          <a:stretch/>
        </p:blipFill>
        <p:spPr bwMode="auto">
          <a:xfrm>
            <a:off x="7722912" y="4732164"/>
            <a:ext cx="4086515" cy="12179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C403D68-1EA8-D39C-12ED-39A309F54C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772"/>
          <a:stretch/>
        </p:blipFill>
        <p:spPr bwMode="auto">
          <a:xfrm>
            <a:off x="7694657" y="2507801"/>
            <a:ext cx="4088341" cy="221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85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F4EA1E20-5E4C-E6E9-62F1-1009C5172451}"/>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Research Process and Solution Architecture</a:t>
            </a:r>
          </a:p>
        </p:txBody>
      </p:sp>
      <p:grpSp>
        <p:nvGrpSpPr>
          <p:cNvPr id="5" name="Group 4">
            <a:extLst>
              <a:ext uri="{FF2B5EF4-FFF2-40B4-BE49-F238E27FC236}">
                <a16:creationId xmlns:a16="http://schemas.microsoft.com/office/drawing/2014/main" id="{4E1CD907-977A-9882-568F-371448668481}"/>
              </a:ext>
            </a:extLst>
          </p:cNvPr>
          <p:cNvGrpSpPr/>
          <p:nvPr/>
        </p:nvGrpSpPr>
        <p:grpSpPr>
          <a:xfrm>
            <a:off x="531583" y="1852612"/>
            <a:ext cx="11128834" cy="3152776"/>
            <a:chOff x="631595" y="1560381"/>
            <a:chExt cx="11128834" cy="3152776"/>
          </a:xfrm>
        </p:grpSpPr>
        <p:pic>
          <p:nvPicPr>
            <p:cNvPr id="5122" name="Picture 2">
              <a:extLst>
                <a:ext uri="{FF2B5EF4-FFF2-40B4-BE49-F238E27FC236}">
                  <a16:creationId xmlns:a16="http://schemas.microsoft.com/office/drawing/2014/main" id="{4747432D-BF4C-7CF9-8583-D30883D1B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979" y="1560382"/>
              <a:ext cx="8934450" cy="3152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5028487D-BA40-9E58-CF88-4B666C4677B6}"/>
                </a:ext>
              </a:extLst>
            </p:cNvPr>
            <p:cNvSpPr/>
            <p:nvPr/>
          </p:nvSpPr>
          <p:spPr>
            <a:xfrm>
              <a:off x="631595" y="1560381"/>
              <a:ext cx="2686640" cy="3152775"/>
            </a:xfrm>
            <a:prstGeom prst="roundRect">
              <a:avLst>
                <a:gd name="adj" fmla="val 746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pic>
        <p:nvPicPr>
          <p:cNvPr id="5124" name="Picture 4" descr="Internet - Free web icons">
            <a:extLst>
              <a:ext uri="{FF2B5EF4-FFF2-40B4-BE49-F238E27FC236}">
                <a16:creationId xmlns:a16="http://schemas.microsoft.com/office/drawing/2014/main" id="{7B91DF2F-EF0B-F40C-B048-709BED35551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381215" y="3082107"/>
            <a:ext cx="495120" cy="49512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EE3C16E-72BC-D008-57A7-79AB20B12D4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652665" y="3176301"/>
            <a:ext cx="432324" cy="4323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E43FD1-056B-A548-683E-FD6B10C6B951}"/>
              </a:ext>
            </a:extLst>
          </p:cNvPr>
          <p:cNvSpPr txBox="1"/>
          <p:nvPr/>
        </p:nvSpPr>
        <p:spPr>
          <a:xfrm>
            <a:off x="1021445" y="3671421"/>
            <a:ext cx="1694763" cy="461665"/>
          </a:xfrm>
          <a:prstGeom prst="rect">
            <a:avLst/>
          </a:prstGeom>
          <a:noFill/>
        </p:spPr>
        <p:txBody>
          <a:bodyPr wrap="square" rtlCol="0">
            <a:spAutoFit/>
          </a:bodyPr>
          <a:lstStyle/>
          <a:p>
            <a:r>
              <a:rPr lang="en-IN" sz="1200" dirty="0">
                <a:solidFill>
                  <a:schemeClr val="bg1"/>
                </a:solidFill>
              </a:rPr>
              <a:t>Problem Exploration &amp; Business Understanding</a:t>
            </a:r>
          </a:p>
        </p:txBody>
      </p:sp>
      <p:cxnSp>
        <p:nvCxnSpPr>
          <p:cNvPr id="9" name="Straight Arrow Connector 8">
            <a:extLst>
              <a:ext uri="{FF2B5EF4-FFF2-40B4-BE49-F238E27FC236}">
                <a16:creationId xmlns:a16="http://schemas.microsoft.com/office/drawing/2014/main" id="{609B957A-670F-3753-C9AB-4CF0851CBF3F}"/>
              </a:ext>
            </a:extLst>
          </p:cNvPr>
          <p:cNvCxnSpPr/>
          <p:nvPr/>
        </p:nvCxnSpPr>
        <p:spPr>
          <a:xfrm>
            <a:off x="2306142" y="3309627"/>
            <a:ext cx="820132"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Diagram 9">
            <a:extLst>
              <a:ext uri="{FF2B5EF4-FFF2-40B4-BE49-F238E27FC236}">
                <a16:creationId xmlns:a16="http://schemas.microsoft.com/office/drawing/2014/main" id="{FA3ECC60-51B1-F953-230B-0C655253AADD}"/>
              </a:ext>
            </a:extLst>
          </p:cNvPr>
          <p:cNvGraphicFramePr/>
          <p:nvPr>
            <p:extLst>
              <p:ext uri="{D42A27DB-BD31-4B8C-83A1-F6EECF244321}">
                <p14:modId xmlns:p14="http://schemas.microsoft.com/office/powerpoint/2010/main" val="4155635542"/>
              </p:ext>
            </p:extLst>
          </p:nvPr>
        </p:nvGraphicFramePr>
        <p:xfrm>
          <a:off x="880882" y="4890358"/>
          <a:ext cx="10430235" cy="4968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138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E8DFFF7-84E6-F3F8-5414-4416A95F7F93}"/>
              </a:ext>
            </a:extLst>
          </p:cNvPr>
          <p:cNvSpPr/>
          <p:nvPr/>
        </p:nvSpPr>
        <p:spPr>
          <a:xfrm>
            <a:off x="1858617" y="4455880"/>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2E5562A-E439-1E98-FEBE-C06E28DB9ED7}"/>
              </a:ext>
            </a:extLst>
          </p:cNvPr>
          <p:cNvSpPr/>
          <p:nvPr/>
        </p:nvSpPr>
        <p:spPr>
          <a:xfrm>
            <a:off x="2506566" y="3038808"/>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67BB857-A819-32D5-B623-66FE3CD4155C}"/>
              </a:ext>
            </a:extLst>
          </p:cNvPr>
          <p:cNvSpPr/>
          <p:nvPr/>
        </p:nvSpPr>
        <p:spPr>
          <a:xfrm>
            <a:off x="1858617" y="1667451"/>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DB168F5E-B764-CA5A-65E3-E48CDE212B2A}"/>
              </a:ext>
            </a:extLst>
          </p:cNvPr>
          <p:cNvSpPr/>
          <p:nvPr/>
        </p:nvSpPr>
        <p:spPr>
          <a:xfrm>
            <a:off x="0" y="1508808"/>
            <a:ext cx="2718442" cy="3600000"/>
          </a:xfrm>
          <a:custGeom>
            <a:avLst/>
            <a:gdLst>
              <a:gd name="connsiteX0" fmla="*/ 918442 w 2718442"/>
              <a:gd name="connsiteY0" fmla="*/ 0 h 3600000"/>
              <a:gd name="connsiteX1" fmla="*/ 2718442 w 2718442"/>
              <a:gd name="connsiteY1" fmla="*/ 1800000 h 3600000"/>
              <a:gd name="connsiteX2" fmla="*/ 918442 w 2718442"/>
              <a:gd name="connsiteY2" fmla="*/ 3600000 h 3600000"/>
              <a:gd name="connsiteX3" fmla="*/ 60455 w 2718442"/>
              <a:gd name="connsiteY3" fmla="*/ 3382750 h 3600000"/>
              <a:gd name="connsiteX4" fmla="*/ 0 w 2718442"/>
              <a:gd name="connsiteY4" fmla="*/ 3346023 h 3600000"/>
              <a:gd name="connsiteX5" fmla="*/ 0 w 2718442"/>
              <a:gd name="connsiteY5" fmla="*/ 253978 h 3600000"/>
              <a:gd name="connsiteX6" fmla="*/ 60455 w 2718442"/>
              <a:gd name="connsiteY6" fmla="*/ 217250 h 3600000"/>
              <a:gd name="connsiteX7" fmla="*/ 918442 w 2718442"/>
              <a:gd name="connsiteY7"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442" h="3600000">
                <a:moveTo>
                  <a:pt x="918442" y="0"/>
                </a:moveTo>
                <a:cubicBezTo>
                  <a:pt x="1912555" y="0"/>
                  <a:pt x="2718442" y="805887"/>
                  <a:pt x="2718442" y="1800000"/>
                </a:cubicBezTo>
                <a:cubicBezTo>
                  <a:pt x="2718442" y="2794113"/>
                  <a:pt x="1912555" y="3600000"/>
                  <a:pt x="918442" y="3600000"/>
                </a:cubicBezTo>
                <a:cubicBezTo>
                  <a:pt x="607782" y="3600000"/>
                  <a:pt x="315503" y="3521300"/>
                  <a:pt x="60455" y="3382750"/>
                </a:cubicBezTo>
                <a:lnTo>
                  <a:pt x="0" y="3346023"/>
                </a:lnTo>
                <a:lnTo>
                  <a:pt x="0" y="253978"/>
                </a:lnTo>
                <a:lnTo>
                  <a:pt x="60455" y="217250"/>
                </a:lnTo>
                <a:cubicBezTo>
                  <a:pt x="315503" y="78700"/>
                  <a:pt x="607782" y="0"/>
                  <a:pt x="918442" y="0"/>
                </a:cubicBezTo>
                <a:close/>
              </a:path>
            </a:pathLst>
          </a:custGeom>
          <a:solidFill>
            <a:schemeClr val="bg1"/>
          </a:solidFill>
          <a:ln w="28575">
            <a:solidFill>
              <a:schemeClr val="tx1">
                <a:lumMod val="85000"/>
                <a:lumOff val="1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26" name="Picture 2" descr="To-do list agenda icon simple style Royalty Free Vector">
            <a:extLst>
              <a:ext uri="{FF2B5EF4-FFF2-40B4-BE49-F238E27FC236}">
                <a16:creationId xmlns:a16="http://schemas.microsoft.com/office/drawing/2014/main" id="{20608561-973E-5536-B40A-98B36AB684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63" b="89815" l="10000" r="90000">
                        <a14:foregroundMark x1="59000" y1="14444" x2="59000" y2="14444"/>
                        <a14:foregroundMark x1="58300" y1="20463" x2="58300" y2="20463"/>
                        <a14:foregroundMark x1="57000" y1="30093" x2="57000" y2="30093"/>
                        <a14:foregroundMark x1="55700" y1="32500" x2="55700" y2="32500"/>
                        <a14:foregroundMark x1="54200" y1="36204" x2="54200" y2="36204"/>
                        <a14:foregroundMark x1="51200" y1="43426" x2="51200" y2="43426"/>
                        <a14:foregroundMark x1="49000" y1="46204" x2="49000" y2="46204"/>
                        <a14:foregroundMark x1="47000" y1="49444" x2="47000" y2="49444"/>
                        <a14:foregroundMark x1="46800" y1="57685" x2="46800" y2="57685"/>
                        <a14:foregroundMark x1="45700" y1="60278" x2="45700" y2="60278"/>
                        <a14:foregroundMark x1="45300" y1="62963" x2="45300" y2="62963"/>
                        <a14:foregroundMark x1="47000" y1="71389" x2="47000" y2="71389"/>
                        <a14:foregroundMark x1="46600" y1="73981" x2="46600" y2="73981"/>
                        <a14:foregroundMark x1="46400" y1="77037" x2="46400" y2="77037"/>
                        <a14:foregroundMark x1="40100" y1="73426" x2="40100" y2="73426"/>
                        <a14:foregroundMark x1="39900" y1="57685" x2="39900" y2="57685"/>
                        <a14:foregroundMark x1="40100" y1="47037" x2="40100" y2="47037"/>
                        <a14:foregroundMark x1="40100" y1="31111" x2="40100" y2="31111"/>
                      </a14:backgroundRemoval>
                    </a14:imgEffect>
                  </a14:imgLayer>
                </a14:imgProps>
              </a:ext>
              <a:ext uri="{28A0092B-C50C-407E-A947-70E740481C1C}">
                <a14:useLocalDpi xmlns:a14="http://schemas.microsoft.com/office/drawing/2010/main" val="0"/>
              </a:ext>
            </a:extLst>
          </a:blip>
          <a:srcRect b="9297"/>
          <a:stretch/>
        </p:blipFill>
        <p:spPr bwMode="auto">
          <a:xfrm>
            <a:off x="-124307" y="2012866"/>
            <a:ext cx="2448200" cy="23982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7C65AAB-C9E1-BD02-9234-C2E4E58C251B}"/>
              </a:ext>
            </a:extLst>
          </p:cNvPr>
          <p:cNvSpPr/>
          <p:nvPr/>
        </p:nvSpPr>
        <p:spPr>
          <a:xfrm>
            <a:off x="3563331" y="1505170"/>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5" name="Rectangle: Rounded Corners 14">
            <a:extLst>
              <a:ext uri="{FF2B5EF4-FFF2-40B4-BE49-F238E27FC236}">
                <a16:creationId xmlns:a16="http://schemas.microsoft.com/office/drawing/2014/main" id="{5EA1997F-0725-4DD7-0682-F837264269F5}"/>
              </a:ext>
            </a:extLst>
          </p:cNvPr>
          <p:cNvSpPr/>
          <p:nvPr/>
        </p:nvSpPr>
        <p:spPr>
          <a:xfrm>
            <a:off x="3563330" y="3048409"/>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6" name="Rectangle: Rounded Corners 15">
            <a:extLst>
              <a:ext uri="{FF2B5EF4-FFF2-40B4-BE49-F238E27FC236}">
                <a16:creationId xmlns:a16="http://schemas.microsoft.com/office/drawing/2014/main" id="{57F42C28-DEB1-174A-8E27-20E7A9F709EA}"/>
              </a:ext>
            </a:extLst>
          </p:cNvPr>
          <p:cNvSpPr/>
          <p:nvPr/>
        </p:nvSpPr>
        <p:spPr>
          <a:xfrm>
            <a:off x="3563330" y="4511508"/>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4" name="TextBox 13">
            <a:extLst>
              <a:ext uri="{FF2B5EF4-FFF2-40B4-BE49-F238E27FC236}">
                <a16:creationId xmlns:a16="http://schemas.microsoft.com/office/drawing/2014/main" id="{B1E1D3BF-F578-8796-4DFE-C537370175AF}"/>
              </a:ext>
            </a:extLst>
          </p:cNvPr>
          <p:cNvSpPr txBox="1"/>
          <p:nvPr/>
        </p:nvSpPr>
        <p:spPr>
          <a:xfrm>
            <a:off x="5373128" y="1416426"/>
            <a:ext cx="5250880" cy="707886"/>
          </a:xfrm>
          <a:prstGeom prst="rect">
            <a:avLst/>
          </a:prstGeom>
          <a:noFill/>
        </p:spPr>
        <p:txBody>
          <a:bodyPr wrap="square" rtlCol="0">
            <a:spAutoFit/>
          </a:bodyPr>
          <a:lstStyle/>
          <a:p>
            <a:r>
              <a:rPr lang="en-IN" sz="2400" b="1" dirty="0">
                <a:solidFill>
                  <a:schemeClr val="bg1">
                    <a:lumMod val="65000"/>
                  </a:schemeClr>
                </a:solidFill>
              </a:rPr>
              <a:t>Introduction</a:t>
            </a:r>
          </a:p>
          <a:p>
            <a:r>
              <a:rPr lang="en-IN" sz="1600" dirty="0">
                <a:solidFill>
                  <a:schemeClr val="bg1">
                    <a:lumMod val="65000"/>
                  </a:schemeClr>
                </a:solidFill>
              </a:rPr>
              <a:t>Data Description, Literature Review and Research Process</a:t>
            </a:r>
          </a:p>
        </p:txBody>
      </p:sp>
      <p:sp>
        <p:nvSpPr>
          <p:cNvPr id="18" name="TextBox 17">
            <a:extLst>
              <a:ext uri="{FF2B5EF4-FFF2-40B4-BE49-F238E27FC236}">
                <a16:creationId xmlns:a16="http://schemas.microsoft.com/office/drawing/2014/main" id="{5C231927-4FC9-A155-6701-A36FE450FA04}"/>
              </a:ext>
            </a:extLst>
          </p:cNvPr>
          <p:cNvSpPr txBox="1"/>
          <p:nvPr/>
        </p:nvSpPr>
        <p:spPr>
          <a:xfrm>
            <a:off x="5373128" y="2958067"/>
            <a:ext cx="5250880" cy="707886"/>
          </a:xfrm>
          <a:prstGeom prst="rect">
            <a:avLst/>
          </a:prstGeom>
          <a:noFill/>
        </p:spPr>
        <p:txBody>
          <a:bodyPr wrap="square" rtlCol="0">
            <a:spAutoFit/>
          </a:bodyPr>
          <a:lstStyle/>
          <a:p>
            <a:r>
              <a:rPr lang="en-IN" sz="2400" b="1" dirty="0">
                <a:solidFill>
                  <a:schemeClr val="tx1">
                    <a:lumMod val="65000"/>
                    <a:lumOff val="35000"/>
                  </a:schemeClr>
                </a:solidFill>
              </a:rPr>
              <a:t>EDA Details</a:t>
            </a:r>
          </a:p>
          <a:p>
            <a:r>
              <a:rPr lang="en-IN" sz="1600" dirty="0">
                <a:solidFill>
                  <a:schemeClr val="tx1">
                    <a:lumMod val="65000"/>
                    <a:lumOff val="35000"/>
                  </a:schemeClr>
                </a:solidFill>
              </a:rPr>
              <a:t>Key Data Trends and Insights </a:t>
            </a:r>
          </a:p>
        </p:txBody>
      </p:sp>
      <p:sp>
        <p:nvSpPr>
          <p:cNvPr id="2" name="Isosceles Triangle 1">
            <a:extLst>
              <a:ext uri="{FF2B5EF4-FFF2-40B4-BE49-F238E27FC236}">
                <a16:creationId xmlns:a16="http://schemas.microsoft.com/office/drawing/2014/main" id="{2150695E-F16C-BD7C-7A8A-97E6B8E72709}"/>
              </a:ext>
            </a:extLst>
          </p:cNvPr>
          <p:cNvSpPr/>
          <p:nvPr/>
        </p:nvSpPr>
        <p:spPr>
          <a:xfrm rot="5400000">
            <a:off x="8059918" y="3038808"/>
            <a:ext cx="857839" cy="540000"/>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itle 1">
            <a:extLst>
              <a:ext uri="{FF2B5EF4-FFF2-40B4-BE49-F238E27FC236}">
                <a16:creationId xmlns:a16="http://schemas.microsoft.com/office/drawing/2014/main" id="{BCCF8CAE-C387-30E6-C647-F1E2FAD29ED3}"/>
              </a:ext>
            </a:extLst>
          </p:cNvPr>
          <p:cNvSpPr txBox="1">
            <a:spLocks/>
          </p:cNvSpPr>
          <p:nvPr/>
        </p:nvSpPr>
        <p:spPr>
          <a:xfrm>
            <a:off x="8832864" y="3102025"/>
            <a:ext cx="3204916" cy="448502"/>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0" name="TextBox 19">
            <a:extLst>
              <a:ext uri="{FF2B5EF4-FFF2-40B4-BE49-F238E27FC236}">
                <a16:creationId xmlns:a16="http://schemas.microsoft.com/office/drawing/2014/main" id="{F45F579D-2918-3CCB-F7CC-E6BC486CD9D0}"/>
              </a:ext>
            </a:extLst>
          </p:cNvPr>
          <p:cNvSpPr txBox="1"/>
          <p:nvPr/>
        </p:nvSpPr>
        <p:spPr>
          <a:xfrm>
            <a:off x="5373128" y="4405438"/>
            <a:ext cx="5250880" cy="707886"/>
          </a:xfrm>
          <a:prstGeom prst="rect">
            <a:avLst/>
          </a:prstGeom>
          <a:noFill/>
        </p:spPr>
        <p:txBody>
          <a:bodyPr wrap="square" rtlCol="0">
            <a:spAutoFit/>
          </a:bodyPr>
          <a:lstStyle/>
          <a:p>
            <a:r>
              <a:rPr lang="en-US" sz="2400" b="1" dirty="0">
                <a:solidFill>
                  <a:schemeClr val="bg1">
                    <a:lumMod val="65000"/>
                  </a:schemeClr>
                </a:solidFill>
              </a:rPr>
              <a:t>Model Development &amp; Deployment</a:t>
            </a:r>
          </a:p>
          <a:p>
            <a:r>
              <a:rPr lang="en-US" sz="1600" dirty="0">
                <a:solidFill>
                  <a:schemeClr val="bg1">
                    <a:lumMod val="65000"/>
                  </a:schemeClr>
                </a:solidFill>
              </a:rPr>
              <a:t>Model Development, Selection, Validation and Deployment</a:t>
            </a:r>
          </a:p>
        </p:txBody>
      </p:sp>
    </p:spTree>
    <p:extLst>
      <p:ext uri="{BB962C8B-B14F-4D97-AF65-F5344CB8AC3E}">
        <p14:creationId xmlns:p14="http://schemas.microsoft.com/office/powerpoint/2010/main" val="228652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Age</a:t>
            </a:r>
          </a:p>
          <a:p>
            <a:r>
              <a:rPr lang="en-US" sz="1600" b="1" dirty="0">
                <a:solidFill>
                  <a:schemeClr val="tx1">
                    <a:lumMod val="65000"/>
                    <a:lumOff val="35000"/>
                  </a:schemeClr>
                </a:solidFill>
              </a:rPr>
              <a:t>Data Type:</a:t>
            </a:r>
            <a:r>
              <a:rPr lang="en-US" sz="1600" dirty="0">
                <a:solidFill>
                  <a:schemeClr val="tx1">
                    <a:lumMod val="65000"/>
                    <a:lumOff val="35000"/>
                  </a:schemeClr>
                </a:solidFill>
              </a:rPr>
              <a:t> Float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Majority of the customer are with age &lt;60 with the distribution loosely following normal distribution. Outlier are observed and no missing values</a:t>
            </a:r>
            <a:endParaRPr lang="en-IN" sz="1600" dirty="0">
              <a:solidFill>
                <a:schemeClr val="tx1">
                  <a:lumMod val="65000"/>
                  <a:lumOff val="35000"/>
                </a:schemeClr>
              </a:solidFill>
            </a:endParaRPr>
          </a:p>
        </p:txBody>
      </p:sp>
      <p:pic>
        <p:nvPicPr>
          <p:cNvPr id="1030" name="Picture 6">
            <a:extLst>
              <a:ext uri="{FF2B5EF4-FFF2-40B4-BE49-F238E27FC236}">
                <a16:creationId xmlns:a16="http://schemas.microsoft.com/office/drawing/2014/main" id="{D8AAFDD8-C420-6E97-148B-489110892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44" y="2101008"/>
            <a:ext cx="53625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1A209EA-6A48-64EB-7EEE-929406128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420" y="2101008"/>
            <a:ext cx="5153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7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Balance</a:t>
            </a:r>
          </a:p>
          <a:p>
            <a:r>
              <a:rPr lang="en-US" sz="1600" b="1" dirty="0">
                <a:solidFill>
                  <a:schemeClr val="tx1">
                    <a:lumMod val="65000"/>
                    <a:lumOff val="35000"/>
                  </a:schemeClr>
                </a:solidFill>
              </a:rPr>
              <a:t>Data Type:</a:t>
            </a:r>
            <a:r>
              <a:rPr lang="en-US" sz="1600" dirty="0">
                <a:solidFill>
                  <a:schemeClr val="tx1">
                    <a:lumMod val="65000"/>
                    <a:lumOff val="35000"/>
                  </a:schemeClr>
                </a:solidFill>
              </a:rPr>
              <a:t> Float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Balance of the customers is following a left skewed distribution. Outlier are observed with negative balance and a high balance and no missing values</a:t>
            </a:r>
            <a:endParaRPr lang="en-IN" sz="1600" dirty="0">
              <a:solidFill>
                <a:schemeClr val="tx1">
                  <a:lumMod val="65000"/>
                  <a:lumOff val="35000"/>
                </a:schemeClr>
              </a:solidFill>
            </a:endParaRPr>
          </a:p>
        </p:txBody>
      </p:sp>
      <p:pic>
        <p:nvPicPr>
          <p:cNvPr id="2050" name="Picture 2">
            <a:extLst>
              <a:ext uri="{FF2B5EF4-FFF2-40B4-BE49-F238E27FC236}">
                <a16:creationId xmlns:a16="http://schemas.microsoft.com/office/drawing/2014/main" id="{7BB8658E-F26B-9A53-ABDF-908F3651D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2097088"/>
            <a:ext cx="5562600" cy="41814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B3B1884-3222-E6E4-E6D1-7AC26E880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2097088"/>
            <a:ext cx="542925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5816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{67D6BF37-649C-4774-B98F-45ADABF6A7B5}tf22712842_win32</Template>
  <TotalTime>833</TotalTime>
  <Words>2443</Words>
  <Application>Microsoft Office PowerPoint</Application>
  <PresentationFormat>Widescreen</PresentationFormat>
  <Paragraphs>302</Paragraphs>
  <Slides>38</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50" baseType="lpstr">
      <vt:lpstr>-apple-system</vt:lpstr>
      <vt:lpstr>Arial</vt:lpstr>
      <vt:lpstr>Arial Narrow</vt:lpstr>
      <vt:lpstr>Bookman Old Style</vt:lpstr>
      <vt:lpstr>Calibri</vt:lpstr>
      <vt:lpstr>Calibri Light</vt:lpstr>
      <vt:lpstr>Franklin Gothic Book</vt:lpstr>
      <vt:lpstr>Helvetica Neue</vt:lpstr>
      <vt:lpstr>RobotoMed</vt:lpstr>
      <vt:lpstr>1_RetrospectVTI</vt:lpstr>
      <vt:lpstr>Office Theme</vt:lpstr>
      <vt:lpstr>Worksheet</vt:lpstr>
      <vt:lpstr>Advanced Data Driven Marketing for Optimizing Business's Marketing ROIs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Data Driven Marketing for Optimizing Business's Marketing ROIs</dc:title>
  <dc:creator>Mohan Dhanalakota</dc:creator>
  <cp:lastModifiedBy>Mohan Dhanalakota</cp:lastModifiedBy>
  <cp:revision>298</cp:revision>
  <dcterms:created xsi:type="dcterms:W3CDTF">2022-06-26T08:41:22Z</dcterms:created>
  <dcterms:modified xsi:type="dcterms:W3CDTF">2022-08-13T10:15:25Z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